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72" r:id="rId4"/>
    <p:sldId id="274" r:id="rId5"/>
    <p:sldId id="260" r:id="rId6"/>
    <p:sldId id="259" r:id="rId7"/>
    <p:sldId id="261" r:id="rId8"/>
    <p:sldId id="276" r:id="rId9"/>
    <p:sldId id="277" r:id="rId10"/>
    <p:sldId id="279" r:id="rId11"/>
    <p:sldId id="281" r:id="rId12"/>
    <p:sldId id="280" r:id="rId13"/>
    <p:sldId id="278" r:id="rId14"/>
    <p:sldId id="284" r:id="rId15"/>
    <p:sldId id="283" r:id="rId16"/>
    <p:sldId id="265" r:id="rId17"/>
    <p:sldId id="282" r:id="rId18"/>
    <p:sldId id="275" r:id="rId19"/>
    <p:sldId id="268" r:id="rId2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ED066-9130-45FE-94F4-6254F6F2C09D}"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1ED066-9130-45FE-94F4-6254F6F2C09D}"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1ED066-9130-45FE-94F4-6254F6F2C09D}"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1ED066-9130-45FE-94F4-6254F6F2C09D}" type="datetimeFigureOut">
              <a:rPr lang="en-US" smtClean="0"/>
              <a:pPr/>
              <a:t>4/6/2023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1ED066-9130-45FE-94F4-6254F6F2C09D}" type="datetimeFigureOut">
              <a:rPr lang="en-US" smtClean="0"/>
              <a:pPr/>
              <a:t>4/6/2023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ED066-9130-45FE-94F4-6254F6F2C09D}" type="datetimeFigureOut">
              <a:rPr lang="en-US" smtClean="0"/>
              <a:pPr/>
              <a:t>4/6/2023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ED066-9130-45FE-94F4-6254F6F2C09D}"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1ED066-9130-45FE-94F4-6254F6F2C09D}"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D2248B-EC6B-4465-A411-10864B90C3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ED066-9130-45FE-94F4-6254F6F2C09D}" type="datetimeFigureOut">
              <a:rPr lang="en-US" smtClean="0"/>
              <a:pPr/>
              <a:t>4/6/2023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D2248B-EC6B-4465-A411-10864B90C37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http://3.bp.blogspot.com/_31NIzOOPjVs/TAuh8hVPL0I/AAAAAAAABk8/_Zh3itXzu9A/s1600/Did+Jesus+Die.jpg"/>
          <p:cNvPicPr>
            <a:picLocks noChangeAspect="1" noChangeArrowheads="1"/>
          </p:cNvPicPr>
          <p:nvPr/>
        </p:nvPicPr>
        <p:blipFill>
          <a:blip r:embed="rId2" cstate="print"/>
          <a:srcRect/>
          <a:stretch>
            <a:fillRect/>
          </a:stretch>
        </p:blipFill>
        <p:spPr bwMode="auto">
          <a:xfrm>
            <a:off x="181950" y="1196752"/>
            <a:ext cx="8604892" cy="5395498"/>
          </a:xfrm>
          <a:prstGeom prst="rect">
            <a:avLst/>
          </a:prstGeom>
          <a:ln>
            <a:noFill/>
          </a:ln>
          <a:effectLst>
            <a:softEdge rad="112500"/>
          </a:effectLst>
        </p:spPr>
      </p:pic>
      <p:sp>
        <p:nvSpPr>
          <p:cNvPr id="2050" name="Rectangle 2"/>
          <p:cNvSpPr>
            <a:spLocks noGrp="1" noChangeArrowheads="1"/>
          </p:cNvSpPr>
          <p:nvPr>
            <p:ph type="title"/>
          </p:nvPr>
        </p:nvSpPr>
        <p:spPr>
          <a:xfrm>
            <a:off x="611188" y="332656"/>
            <a:ext cx="8175625" cy="738187"/>
          </a:xfrm>
        </p:spPr>
        <p:txBody>
          <a:bodyPr>
            <a:noAutofit/>
          </a:bodyPr>
          <a:lstStyle/>
          <a:p>
            <a:pPr eaLnBrk="1" hangingPunct="1"/>
            <a:r>
              <a:rPr lang="lv-LV" sz="4800" b="1" dirty="0" smtClean="0">
                <a:solidFill>
                  <a:schemeClr val="tx1"/>
                </a:solidFill>
              </a:rPr>
              <a:t>Lk.23:32-48 Jēzus krusta nāve</a:t>
            </a:r>
          </a:p>
        </p:txBody>
      </p:sp>
      <p:pic>
        <p:nvPicPr>
          <p:cNvPr id="2051" name="Picture 3" descr="DOVE019"/>
          <p:cNvPicPr>
            <a:picLocks noChangeAspect="1" noChangeArrowheads="1"/>
          </p:cNvPicPr>
          <p:nvPr/>
        </p:nvPicPr>
        <p:blipFill>
          <a:blip r:embed="rId3" cstate="print"/>
          <a:srcRect/>
          <a:stretch>
            <a:fillRect/>
          </a:stretch>
        </p:blipFill>
        <p:spPr bwMode="auto">
          <a:xfrm>
            <a:off x="107950" y="100013"/>
            <a:ext cx="920750" cy="1312862"/>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61665"/>
          </a:xfrm>
          <a:prstGeom prst="rect">
            <a:avLst/>
          </a:prstGeom>
          <a:noFill/>
          <a:ln w="9525">
            <a:noFill/>
            <a:miter lim="800000"/>
            <a:headEnd/>
            <a:tailEnd/>
          </a:ln>
        </p:spPr>
        <p:txBody>
          <a:bodyPr>
            <a:spAutoFit/>
          </a:bodyPr>
          <a:lstStyle/>
          <a:p>
            <a:pPr>
              <a:spcBef>
                <a:spcPct val="50000"/>
              </a:spcBef>
            </a:pPr>
            <a:r>
              <a:rPr lang="lv-LV" sz="2400" dirty="0" smtClean="0"/>
              <a:t>8.apr.2023.</a:t>
            </a:r>
            <a:endParaRPr lang="lv-LV"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5"/>
          <p:cNvPicPr>
            <a:picLocks noChangeAspect="1" noChangeArrowheads="1"/>
          </p:cNvPicPr>
          <p:nvPr/>
        </p:nvPicPr>
        <p:blipFill>
          <a:blip r:embed="rId2" cstate="print"/>
          <a:srcRect/>
          <a:stretch>
            <a:fillRect/>
          </a:stretch>
        </p:blipFill>
        <p:spPr bwMode="auto">
          <a:xfrm>
            <a:off x="2915816" y="2132856"/>
            <a:ext cx="5323559" cy="4748039"/>
          </a:xfrm>
          <a:prstGeom prst="rect">
            <a:avLst/>
          </a:prstGeom>
          <a:noFill/>
          <a:ln w="9525">
            <a:noFill/>
            <a:miter lim="800000"/>
            <a:headEnd/>
            <a:tailEnd/>
          </a:ln>
        </p:spPr>
      </p:pic>
      <p:sp>
        <p:nvSpPr>
          <p:cNvPr id="23554" name="Virsraksts 1"/>
          <p:cNvSpPr>
            <a:spLocks noGrp="1"/>
          </p:cNvSpPr>
          <p:nvPr>
            <p:ph type="title"/>
          </p:nvPr>
        </p:nvSpPr>
        <p:spPr>
          <a:xfrm>
            <a:off x="395536" y="0"/>
            <a:ext cx="8229600" cy="836712"/>
          </a:xfrm>
        </p:spPr>
        <p:txBody>
          <a:bodyPr/>
          <a:lstStyle/>
          <a:p>
            <a:r>
              <a:rPr lang="lv-LV" b="1" dirty="0" smtClean="0"/>
              <a:t>Islāms (Korāns)</a:t>
            </a:r>
            <a:endParaRPr lang="en-US" b="1" dirty="0" smtClean="0"/>
          </a:p>
        </p:txBody>
      </p:sp>
      <p:sp>
        <p:nvSpPr>
          <p:cNvPr id="23556" name="Satura vietturis 3"/>
          <p:cNvSpPr>
            <a:spLocks noGrp="1"/>
          </p:cNvSpPr>
          <p:nvPr>
            <p:ph sz="half" idx="2"/>
          </p:nvPr>
        </p:nvSpPr>
        <p:spPr>
          <a:xfrm>
            <a:off x="0" y="764704"/>
            <a:ext cx="9144000" cy="2786063"/>
          </a:xfrm>
        </p:spPr>
        <p:txBody>
          <a:bodyPr>
            <a:normAutofit/>
          </a:bodyPr>
          <a:lstStyle/>
          <a:p>
            <a:pPr marL="0" indent="0">
              <a:spcBef>
                <a:spcPct val="0"/>
              </a:spcBef>
              <a:buFontTx/>
              <a:buNone/>
            </a:pPr>
            <a:r>
              <a:rPr lang="lv-LV" i="1" dirty="0" smtClean="0"/>
              <a:t>“tiesas </a:t>
            </a:r>
            <a:r>
              <a:rPr lang="lv-LV" i="1" dirty="0" smtClean="0"/>
              <a:t>dienā tie, kuru svaru kauss būs </a:t>
            </a:r>
            <a:r>
              <a:rPr lang="lv-LV" b="1" i="1" dirty="0" smtClean="0"/>
              <a:t>smags no labiem darbiem</a:t>
            </a:r>
            <a:r>
              <a:rPr lang="lv-LV" i="1" dirty="0" smtClean="0"/>
              <a:t>, būs </a:t>
            </a:r>
            <a:r>
              <a:rPr lang="lv-LV" b="1" i="1" dirty="0" smtClean="0"/>
              <a:t>laimīgi</a:t>
            </a:r>
            <a:r>
              <a:rPr lang="lv-LV" i="1" dirty="0" smtClean="0"/>
              <a:t>; bet tie, kuru svaru kauss būs viegls, pazaudēs savas dvēseles un paliks ellē uz mūžīgiem laikiem</a:t>
            </a:r>
            <a:r>
              <a:rPr lang="lv-LV" dirty="0" smtClean="0"/>
              <a:t>.” (</a:t>
            </a:r>
            <a:r>
              <a:rPr lang="lv-LV" dirty="0" smtClean="0"/>
              <a:t>Sūra 23,102-3)</a:t>
            </a:r>
            <a:endParaRPr lang="en-US" dirty="0" smtClean="0"/>
          </a:p>
        </p:txBody>
      </p:sp>
      <p:sp>
        <p:nvSpPr>
          <p:cNvPr id="29703" name="AutoShape 8"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sp>
        <p:nvSpPr>
          <p:cNvPr id="29704" name="AutoShape 10"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pic>
        <p:nvPicPr>
          <p:cNvPr id="23564" name="Picture 12" descr="http://thumbs.gograph.com/gg60376695.jpg"/>
          <p:cNvPicPr>
            <a:picLocks noChangeAspect="1" noChangeArrowheads="1"/>
          </p:cNvPicPr>
          <p:nvPr/>
        </p:nvPicPr>
        <p:blipFill>
          <a:blip r:embed="rId3" cstate="print"/>
          <a:srcRect/>
          <a:stretch>
            <a:fillRect/>
          </a:stretch>
        </p:blipFill>
        <p:spPr bwMode="auto">
          <a:xfrm>
            <a:off x="251520" y="3068960"/>
            <a:ext cx="2483768" cy="3208129"/>
          </a:xfrm>
          <a:prstGeom prst="rect">
            <a:avLst/>
          </a:prstGeom>
          <a:ln>
            <a:noFill/>
          </a:ln>
          <a:effectLst>
            <a:softEdge rad="112500"/>
          </a:effectLst>
        </p:spPr>
      </p:pic>
      <p:sp>
        <p:nvSpPr>
          <p:cNvPr id="13" name="Rounded Rectangle 12"/>
          <p:cNvSpPr/>
          <p:nvPr/>
        </p:nvSpPr>
        <p:spPr>
          <a:xfrm>
            <a:off x="3347864" y="3717032"/>
            <a:ext cx="1368152" cy="50405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Zaglis</a:t>
            </a:r>
            <a:endParaRPr lang="lv-LV" sz="3600" dirty="0">
              <a:solidFill>
                <a:schemeClr val="tx1"/>
              </a:solidFill>
            </a:endParaRPr>
          </a:p>
        </p:txBody>
      </p:sp>
      <p:sp>
        <p:nvSpPr>
          <p:cNvPr id="14" name="Rounded Rectangle 13"/>
          <p:cNvSpPr/>
          <p:nvPr/>
        </p:nvSpPr>
        <p:spPr>
          <a:xfrm>
            <a:off x="3059832" y="4365104"/>
            <a:ext cx="1872208"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Laupītājs</a:t>
            </a:r>
            <a:endParaRPr lang="lv-LV" sz="3200" dirty="0">
              <a:solidFill>
                <a:schemeClr val="tx1"/>
              </a:solidFill>
            </a:endParaRPr>
          </a:p>
        </p:txBody>
      </p:sp>
      <p:sp>
        <p:nvSpPr>
          <p:cNvPr id="15" name="Rounded Rectangle 14"/>
          <p:cNvSpPr/>
          <p:nvPr/>
        </p:nvSpPr>
        <p:spPr>
          <a:xfrm>
            <a:off x="3059832" y="5013176"/>
            <a:ext cx="1872208"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Slepkava</a:t>
            </a:r>
            <a:endParaRPr lang="lv-LV" sz="3200" dirty="0">
              <a:solidFill>
                <a:schemeClr val="tx1"/>
              </a:solidFill>
            </a:endParaRPr>
          </a:p>
        </p:txBody>
      </p:sp>
      <p:sp>
        <p:nvSpPr>
          <p:cNvPr id="16" name="Rounded Rectangle 15"/>
          <p:cNvSpPr/>
          <p:nvPr/>
        </p:nvSpPr>
        <p:spPr>
          <a:xfrm>
            <a:off x="6012160" y="4221088"/>
            <a:ext cx="2016224" cy="86409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Aizstāvēja Jēzu</a:t>
            </a:r>
            <a:endParaRPr lang="lv-LV"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par>
                          <p:cTn id="7" fill="hold">
                            <p:stCondLst>
                              <p:cond delay="500"/>
                            </p:stCondLst>
                            <p:childTnLst>
                              <p:par>
                                <p:cTn id="8" presetID="2" presetClass="entr" presetSubtype="4" fill="hold" grpId="0" nodeType="afterEffect">
                                  <p:stCondLst>
                                    <p:cond delay="0"/>
                                  </p:stCondLst>
                                  <p:childTnLst>
                                    <p:set>
                                      <p:cBhvr>
                                        <p:cTn id="9" dur="1" fill="hold">
                                          <p:stCondLst>
                                            <p:cond delay="0"/>
                                          </p:stCondLst>
                                        </p:cTn>
                                        <p:tgtEl>
                                          <p:spTgt spid="23556">
                                            <p:txEl>
                                              <p:pRg st="0" end="0"/>
                                            </p:txEl>
                                          </p:spTgt>
                                        </p:tgtEl>
                                        <p:attrNameLst>
                                          <p:attrName>style.visibility</p:attrName>
                                        </p:attrNameLst>
                                      </p:cBhvr>
                                      <p:to>
                                        <p:strVal val="visible"/>
                                      </p:to>
                                    </p:set>
                                    <p:anim calcmode="lin" valueType="num">
                                      <p:cBhvr additive="base">
                                        <p:cTn id="10" dur="500" fill="hold"/>
                                        <p:tgtEl>
                                          <p:spTgt spid="23556">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23556">
                                            <p:txEl>
                                              <p:pRg st="0" end="0"/>
                                            </p:txEl>
                                          </p:spTgt>
                                        </p:tgtEl>
                                        <p:attrNameLst>
                                          <p:attrName>ppt_y</p:attrName>
                                        </p:attrNameLst>
                                      </p:cBhvr>
                                      <p:tavLst>
                                        <p:tav tm="0">
                                          <p:val>
                                            <p:strVal val="1+#ppt_h/2"/>
                                          </p:val>
                                        </p:tav>
                                        <p:tav tm="100000">
                                          <p:val>
                                            <p:strVal val="#ppt_y"/>
                                          </p:val>
                                        </p:tav>
                                      </p:tavLst>
                                    </p:anim>
                                  </p:childTnLst>
                                </p:cTn>
                              </p:par>
                              <p:par>
                                <p:cTn id="12" presetID="1" presetClass="entr" presetSubtype="0" fill="hold" nodeType="withEffect">
                                  <p:stCondLst>
                                    <p:cond delay="0"/>
                                  </p:stCondLst>
                                  <p:childTnLst>
                                    <p:set>
                                      <p:cBhvr>
                                        <p:cTn id="13" dur="1" fill="hold">
                                          <p:stCondLst>
                                            <p:cond delay="499"/>
                                          </p:stCondLst>
                                        </p:cTn>
                                        <p:tgtEl>
                                          <p:spTgt spid="23564"/>
                                        </p:tgtEl>
                                        <p:attrNameLst>
                                          <p:attrName>style.visibility</p:attrName>
                                        </p:attrNameLst>
                                      </p:cBhvr>
                                      <p:to>
                                        <p:strVal val="visible"/>
                                      </p:to>
                                    </p:se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2000"/>
                                        <p:tgtEl>
                                          <p:spTgt spid="13"/>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2000"/>
                                        <p:tgtEl>
                                          <p:spTgt spid="15"/>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6" grpId="0" build="p" autoUpdateAnimBg="0" advAuto="0"/>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ChangeArrowheads="1"/>
          </p:cNvSpPr>
          <p:nvPr/>
        </p:nvSpPr>
        <p:spPr bwMode="auto">
          <a:xfrm>
            <a:off x="0" y="571500"/>
            <a:ext cx="9144000" cy="2246769"/>
          </a:xfrm>
          <a:prstGeom prst="rect">
            <a:avLst/>
          </a:prstGeom>
          <a:noFill/>
          <a:ln w="9525">
            <a:noFill/>
            <a:miter lim="800000"/>
            <a:headEnd/>
            <a:tailEnd/>
          </a:ln>
        </p:spPr>
        <p:txBody>
          <a:bodyPr wrap="square">
            <a:spAutoFit/>
          </a:bodyPr>
          <a:lstStyle/>
          <a:p>
            <a:pPr>
              <a:buFont typeface="Wingdings" pitchFamily="2" charset="2"/>
              <a:buChar char="§"/>
            </a:pPr>
            <a:r>
              <a:rPr lang="lv-LV" sz="2800" dirty="0" smtClean="0"/>
              <a:t>Hinduisti </a:t>
            </a:r>
            <a:r>
              <a:rPr lang="lv-LV" sz="2800" dirty="0" smtClean="0"/>
              <a:t>un Budisti tic </a:t>
            </a:r>
            <a:r>
              <a:rPr lang="lv-LV" sz="2800" b="1" dirty="0"/>
              <a:t>karmai</a:t>
            </a:r>
            <a:r>
              <a:rPr lang="lv-LV" sz="2800" dirty="0"/>
              <a:t>, ka viņu </a:t>
            </a:r>
            <a:r>
              <a:rPr lang="lv-LV" sz="2800" b="1" dirty="0"/>
              <a:t>stāvoklis pašreizējā dzīvē</a:t>
            </a:r>
            <a:r>
              <a:rPr lang="lv-LV" sz="2800" dirty="0"/>
              <a:t> (slimības, ciešanas, ļaunums) ir </a:t>
            </a:r>
            <a:r>
              <a:rPr lang="lv-LV" sz="2800" b="1" dirty="0"/>
              <a:t>atkarīgs no viņu rīcības iepriekšējā dzīvē</a:t>
            </a:r>
            <a:r>
              <a:rPr lang="lv-LV" sz="2800" dirty="0"/>
              <a:t>. </a:t>
            </a:r>
          </a:p>
          <a:p>
            <a:pPr>
              <a:buFont typeface="Wingdings" pitchFamily="2" charset="2"/>
              <a:buChar char="§"/>
            </a:pPr>
            <a:r>
              <a:rPr lang="lv-LV" sz="2800" dirty="0"/>
              <a:t>Hinduistu </a:t>
            </a:r>
            <a:r>
              <a:rPr lang="lv-LV" sz="2800" dirty="0" smtClean="0"/>
              <a:t>un Budistu mērķis </a:t>
            </a:r>
            <a:r>
              <a:rPr lang="lv-LV" sz="2800" dirty="0"/>
              <a:t>ir </a:t>
            </a:r>
            <a:r>
              <a:rPr lang="lv-LV" sz="2800" b="1" dirty="0"/>
              <a:t>atbrīvošanās no karmas likuma – mūžīgā pārdzimšanas cikla</a:t>
            </a:r>
            <a:r>
              <a:rPr lang="lv-LV" sz="2800" dirty="0" smtClean="0"/>
              <a:t>.</a:t>
            </a:r>
            <a:endParaRPr lang="lv-LV" sz="2800" dirty="0"/>
          </a:p>
        </p:txBody>
      </p:sp>
      <p:sp>
        <p:nvSpPr>
          <p:cNvPr id="12293" name="Slide Number Placeholder 4"/>
          <p:cNvSpPr>
            <a:spLocks noGrp="1"/>
          </p:cNvSpPr>
          <p:nvPr>
            <p:ph type="sldNum" sz="quarter" idx="12"/>
          </p:nvPr>
        </p:nvSpPr>
        <p:spPr>
          <a:noFill/>
        </p:spPr>
        <p:txBody>
          <a:bodyPr/>
          <a:lstStyle/>
          <a:p>
            <a:fld id="{7747B500-DC58-4421-9510-645772555802}" type="slidenum">
              <a:rPr lang="lv-LV" smtClean="0"/>
              <a:pPr/>
              <a:t>11</a:t>
            </a:fld>
            <a:endParaRPr lang="lv-LV" smtClean="0"/>
          </a:p>
        </p:txBody>
      </p:sp>
      <p:sp>
        <p:nvSpPr>
          <p:cNvPr id="7" name="Virsraksts 1"/>
          <p:cNvSpPr>
            <a:spLocks noGrp="1"/>
          </p:cNvSpPr>
          <p:nvPr>
            <p:ph type="title"/>
          </p:nvPr>
        </p:nvSpPr>
        <p:spPr>
          <a:xfrm>
            <a:off x="395536" y="0"/>
            <a:ext cx="8229600" cy="836712"/>
          </a:xfrm>
        </p:spPr>
        <p:txBody>
          <a:bodyPr/>
          <a:lstStyle/>
          <a:p>
            <a:r>
              <a:rPr lang="lv-LV" b="1" dirty="0" err="1" smtClean="0"/>
              <a:t>Hindusims</a:t>
            </a:r>
            <a:r>
              <a:rPr lang="lv-LV" b="1" dirty="0" smtClean="0"/>
              <a:t> un Budisms</a:t>
            </a:r>
            <a:endParaRPr lang="en-US" b="1" dirty="0" smtClean="0"/>
          </a:p>
        </p:txBody>
      </p:sp>
      <p:pic>
        <p:nvPicPr>
          <p:cNvPr id="30722" name="Picture 2"/>
          <p:cNvPicPr>
            <a:picLocks noChangeAspect="1" noChangeArrowheads="1"/>
          </p:cNvPicPr>
          <p:nvPr/>
        </p:nvPicPr>
        <p:blipFill>
          <a:blip r:embed="rId2" cstate="print"/>
          <a:srcRect/>
          <a:stretch>
            <a:fillRect/>
          </a:stretch>
        </p:blipFill>
        <p:spPr bwMode="auto">
          <a:xfrm>
            <a:off x="0" y="2780928"/>
            <a:ext cx="5457825" cy="3200400"/>
          </a:xfrm>
          <a:prstGeom prst="rect">
            <a:avLst/>
          </a:prstGeom>
          <a:noFill/>
          <a:ln w="9525">
            <a:noFill/>
            <a:miter lim="800000"/>
            <a:headEnd/>
            <a:tailEnd/>
          </a:ln>
        </p:spPr>
      </p:pic>
      <p:pic>
        <p:nvPicPr>
          <p:cNvPr id="30724" name="Picture 4" descr="CASTE SYSTEM, HINDUISM AND THEIR HISTORY | Facts and Details"/>
          <p:cNvPicPr>
            <a:picLocks noChangeAspect="1" noChangeArrowheads="1"/>
          </p:cNvPicPr>
          <p:nvPr/>
        </p:nvPicPr>
        <p:blipFill>
          <a:blip r:embed="rId3" cstate="print"/>
          <a:srcRect/>
          <a:stretch>
            <a:fillRect/>
          </a:stretch>
        </p:blipFill>
        <p:spPr bwMode="auto">
          <a:xfrm>
            <a:off x="4499992" y="2486911"/>
            <a:ext cx="4464496" cy="4201880"/>
          </a:xfrm>
          <a:prstGeom prst="rect">
            <a:avLst/>
          </a:prstGeom>
        </p:spPr>
      </p:pic>
      <p:sp>
        <p:nvSpPr>
          <p:cNvPr id="10" name="Rectangle 9"/>
          <p:cNvSpPr/>
          <p:nvPr/>
        </p:nvSpPr>
        <p:spPr>
          <a:xfrm>
            <a:off x="5868144" y="6237312"/>
            <a:ext cx="1992084" cy="461665"/>
          </a:xfrm>
          <a:prstGeom prst="rect">
            <a:avLst/>
          </a:prstGeom>
        </p:spPr>
        <p:txBody>
          <a:bodyPr wrap="none">
            <a:spAutoFit/>
          </a:bodyPr>
          <a:lstStyle/>
          <a:p>
            <a:r>
              <a:rPr lang="en-US" sz="2400" b="1" dirty="0" err="1" smtClean="0"/>
              <a:t>Kalpi</a:t>
            </a:r>
            <a:r>
              <a:rPr lang="en-US" sz="2400" b="1" dirty="0" smtClean="0"/>
              <a:t> un </a:t>
            </a:r>
            <a:r>
              <a:rPr lang="en-US" sz="2400" b="1" dirty="0" err="1" smtClean="0"/>
              <a:t>vergi</a:t>
            </a:r>
            <a:r>
              <a:rPr lang="en-US" sz="2400" b="1" dirty="0" smtClean="0"/>
              <a:t>.</a:t>
            </a:r>
            <a:endParaRPr lang="en-US" sz="2400" b="1" dirty="0"/>
          </a:p>
        </p:txBody>
      </p:sp>
      <p:sp>
        <p:nvSpPr>
          <p:cNvPr id="11" name="Rectangle 10"/>
          <p:cNvSpPr/>
          <p:nvPr/>
        </p:nvSpPr>
        <p:spPr>
          <a:xfrm>
            <a:off x="5148064" y="5157192"/>
            <a:ext cx="3097771" cy="461665"/>
          </a:xfrm>
          <a:prstGeom prst="rect">
            <a:avLst/>
          </a:prstGeom>
        </p:spPr>
        <p:txBody>
          <a:bodyPr wrap="none">
            <a:spAutoFit/>
          </a:bodyPr>
          <a:lstStyle/>
          <a:p>
            <a:r>
              <a:rPr lang="en-US" sz="2400" b="1" dirty="0" err="1" smtClean="0"/>
              <a:t>Zemnieki</a:t>
            </a:r>
            <a:r>
              <a:rPr lang="en-US" sz="2400" b="1" dirty="0" smtClean="0"/>
              <a:t> un </a:t>
            </a:r>
            <a:r>
              <a:rPr lang="en-US" sz="2400" b="1" dirty="0" err="1" smtClean="0"/>
              <a:t>amatnieki</a:t>
            </a:r>
            <a:endParaRPr lang="en-US" sz="2400" b="1" dirty="0"/>
          </a:p>
        </p:txBody>
      </p:sp>
      <p:sp>
        <p:nvSpPr>
          <p:cNvPr id="12" name="Rectangle 11"/>
          <p:cNvSpPr/>
          <p:nvPr/>
        </p:nvSpPr>
        <p:spPr>
          <a:xfrm>
            <a:off x="6156176" y="4005064"/>
            <a:ext cx="1157112" cy="461665"/>
          </a:xfrm>
          <a:prstGeom prst="rect">
            <a:avLst/>
          </a:prstGeom>
        </p:spPr>
        <p:txBody>
          <a:bodyPr wrap="none">
            <a:spAutoFit/>
          </a:bodyPr>
          <a:lstStyle/>
          <a:p>
            <a:r>
              <a:rPr lang="lv-LV" sz="2400" b="1" dirty="0" smtClean="0"/>
              <a:t>Karavīri</a:t>
            </a:r>
            <a:endParaRPr lang="en-US" sz="2400" b="1" dirty="0" smtClean="0"/>
          </a:p>
        </p:txBody>
      </p:sp>
      <p:sp>
        <p:nvSpPr>
          <p:cNvPr id="13" name="Rectangle 12"/>
          <p:cNvSpPr/>
          <p:nvPr/>
        </p:nvSpPr>
        <p:spPr>
          <a:xfrm>
            <a:off x="6156176" y="3140968"/>
            <a:ext cx="1251433" cy="461665"/>
          </a:xfrm>
          <a:prstGeom prst="rect">
            <a:avLst/>
          </a:prstGeom>
        </p:spPr>
        <p:txBody>
          <a:bodyPr wrap="none">
            <a:spAutoFit/>
          </a:bodyPr>
          <a:lstStyle/>
          <a:p>
            <a:r>
              <a:rPr lang="lv-LV" sz="2400" b="1" dirty="0" smtClean="0"/>
              <a:t>Priesteri</a:t>
            </a:r>
            <a:endParaRPr lang="en-US" sz="2400" b="1" dirty="0"/>
          </a:p>
        </p:txBody>
      </p:sp>
      <p:sp>
        <p:nvSpPr>
          <p:cNvPr id="15" name="Rounded Rectangle 14"/>
          <p:cNvSpPr/>
          <p:nvPr/>
        </p:nvSpPr>
        <p:spPr>
          <a:xfrm>
            <a:off x="1259632" y="5993904"/>
            <a:ext cx="2880320" cy="86409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2800" b="1" dirty="0" smtClean="0"/>
              <a:t>Tikai priesteriem ir cerība</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 calcmode="lin" valueType="num">
                                      <p:cBhvr additive="base">
                                        <p:cTn id="12" dur="5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499"/>
                                          </p:stCondLst>
                                        </p:cTn>
                                        <p:tgtEl>
                                          <p:spTgt spid="7"/>
                                        </p:tgtEl>
                                        <p:attrNameLst>
                                          <p:attrName>style.visibility</p:attrName>
                                        </p:attrNameLst>
                                      </p:cBhvr>
                                      <p:to>
                                        <p:strVal val="visible"/>
                                      </p:to>
                                    </p:se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0722"/>
                                        </p:tgtEl>
                                        <p:attrNameLst>
                                          <p:attrName>style.visibility</p:attrName>
                                        </p:attrNameLst>
                                      </p:cBhvr>
                                      <p:to>
                                        <p:strVal val="visible"/>
                                      </p:to>
                                    </p:set>
                                    <p:animEffect transition="in" filter="fade">
                                      <p:cBhvr>
                                        <p:cTn id="20" dur="2000"/>
                                        <p:tgtEl>
                                          <p:spTgt spid="30722"/>
                                        </p:tgtEl>
                                      </p:cBhvr>
                                    </p:animEffect>
                                  </p:childTnLst>
                                </p:cTn>
                              </p:par>
                            </p:childTnLst>
                          </p:cTn>
                        </p:par>
                        <p:par>
                          <p:cTn id="21" fill="hold">
                            <p:stCondLst>
                              <p:cond delay="3500"/>
                            </p:stCondLst>
                            <p:childTnLst>
                              <p:par>
                                <p:cTn id="22" presetID="10" presetClass="entr" presetSubtype="0" fill="hold" nodeType="afterEffect">
                                  <p:stCondLst>
                                    <p:cond delay="0"/>
                                  </p:stCondLst>
                                  <p:childTnLst>
                                    <p:set>
                                      <p:cBhvr>
                                        <p:cTn id="23" dur="1" fill="hold">
                                          <p:stCondLst>
                                            <p:cond delay="0"/>
                                          </p:stCondLst>
                                        </p:cTn>
                                        <p:tgtEl>
                                          <p:spTgt spid="30724"/>
                                        </p:tgtEl>
                                        <p:attrNameLst>
                                          <p:attrName>style.visibility</p:attrName>
                                        </p:attrNameLst>
                                      </p:cBhvr>
                                      <p:to>
                                        <p:strVal val="visible"/>
                                      </p:to>
                                    </p:set>
                                    <p:animEffect transition="in" filter="fade">
                                      <p:cBhvr>
                                        <p:cTn id="24" dur="2000"/>
                                        <p:tgtEl>
                                          <p:spTgt spid="30724"/>
                                        </p:tgtEl>
                                      </p:cBhvr>
                                    </p:animEffect>
                                  </p:childTnLst>
                                </p:cTn>
                              </p:par>
                            </p:childTnLst>
                          </p:cTn>
                        </p:par>
                        <p:par>
                          <p:cTn id="25" fill="hold">
                            <p:stCondLst>
                              <p:cond delay="5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7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0"/>
                                        <p:tgtEl>
                                          <p:spTgt spid="12"/>
                                        </p:tgtEl>
                                      </p:cBhvr>
                                    </p:animEffect>
                                  </p:childTnLst>
                                </p:cTn>
                              </p:par>
                            </p:childTnLst>
                          </p:cTn>
                        </p:par>
                        <p:par>
                          <p:cTn id="33" fill="hold">
                            <p:stCondLst>
                              <p:cond delay="9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childTnLst>
                          </p:cTn>
                        </p:par>
                        <p:par>
                          <p:cTn id="37" fill="hold">
                            <p:stCondLst>
                              <p:cond delay="11500"/>
                            </p:stCondLst>
                            <p:childTnLst>
                              <p:par>
                                <p:cTn id="38" presetID="10"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2000"/>
                                        <p:tgtEl>
                                          <p:spTgt spid="10"/>
                                        </p:tgtEl>
                                      </p:cBhvr>
                                    </p:animEffect>
                                  </p:childTnLst>
                                </p:cTn>
                              </p:par>
                            </p:childTnLst>
                          </p:cTn>
                        </p:par>
                        <p:par>
                          <p:cTn id="41" fill="hold">
                            <p:stCondLst>
                              <p:cond delay="1350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10" grpId="0"/>
      <p:bldP spid="11" grpId="0"/>
      <p:bldP spid="12" grpId="0"/>
      <p:bldP spid="13" grpId="0"/>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Virsraksts 1"/>
          <p:cNvSpPr>
            <a:spLocks noGrp="1"/>
          </p:cNvSpPr>
          <p:nvPr>
            <p:ph type="title"/>
          </p:nvPr>
        </p:nvSpPr>
        <p:spPr>
          <a:xfrm>
            <a:off x="0" y="0"/>
            <a:ext cx="9144000" cy="836712"/>
          </a:xfrm>
        </p:spPr>
        <p:txBody>
          <a:bodyPr>
            <a:normAutofit/>
          </a:bodyPr>
          <a:lstStyle/>
          <a:p>
            <a:r>
              <a:rPr lang="lv-LV" b="1" dirty="0" smtClean="0"/>
              <a:t>Bībele</a:t>
            </a:r>
            <a:endParaRPr lang="en-US" b="1" dirty="0" smtClean="0"/>
          </a:p>
        </p:txBody>
      </p:sp>
      <p:sp>
        <p:nvSpPr>
          <p:cNvPr id="23555" name="Satura vietturis 2"/>
          <p:cNvSpPr>
            <a:spLocks noGrp="1"/>
          </p:cNvSpPr>
          <p:nvPr>
            <p:ph sz="half" idx="1"/>
          </p:nvPr>
        </p:nvSpPr>
        <p:spPr>
          <a:xfrm>
            <a:off x="0" y="620688"/>
            <a:ext cx="9144000" cy="1582464"/>
          </a:xfrm>
        </p:spPr>
        <p:txBody>
          <a:bodyPr>
            <a:noAutofit/>
          </a:bodyPr>
          <a:lstStyle/>
          <a:p>
            <a:pPr marL="0" indent="0">
              <a:spcBef>
                <a:spcPct val="0"/>
              </a:spcBef>
              <a:buFontTx/>
              <a:buNone/>
            </a:pPr>
            <a:r>
              <a:rPr lang="lv-LV" sz="3200" i="1" dirty="0" smtClean="0"/>
              <a:t>Jo </a:t>
            </a:r>
            <a:r>
              <a:rPr lang="lv-LV" sz="3200" b="1" i="1" dirty="0" smtClean="0"/>
              <a:t>no žēlastības jūs esat pestīti ticībā</a:t>
            </a:r>
            <a:r>
              <a:rPr lang="lv-LV" sz="3200" i="1" dirty="0" smtClean="0"/>
              <a:t>, un </a:t>
            </a:r>
            <a:r>
              <a:rPr lang="lv-LV" sz="3200" b="1" i="1" dirty="0" smtClean="0"/>
              <a:t>tas nav no jums</a:t>
            </a:r>
            <a:r>
              <a:rPr lang="lv-LV" sz="3200" i="1" dirty="0" smtClean="0"/>
              <a:t>, tā ir </a:t>
            </a:r>
            <a:r>
              <a:rPr lang="lv-LV" sz="3200" b="1" i="1" dirty="0" smtClean="0"/>
              <a:t>Dieva dāvana</a:t>
            </a:r>
            <a:r>
              <a:rPr lang="lv-LV" sz="3200" i="1" dirty="0" smtClean="0"/>
              <a:t>, </a:t>
            </a:r>
            <a:r>
              <a:rPr lang="lv-LV" sz="3200" b="1" i="1" dirty="0" smtClean="0"/>
              <a:t>ne ar darbiem</a:t>
            </a:r>
            <a:r>
              <a:rPr lang="lv-LV" sz="3200" i="1" dirty="0" smtClean="0"/>
              <a:t>, lai </a:t>
            </a:r>
            <a:r>
              <a:rPr lang="lv-LV" sz="3200" b="1" i="1" dirty="0" smtClean="0"/>
              <a:t>neviens nelielītos </a:t>
            </a:r>
            <a:r>
              <a:rPr lang="lv-LV" sz="3200" dirty="0" smtClean="0"/>
              <a:t>(Ef.2,8-9)</a:t>
            </a:r>
            <a:endParaRPr lang="en-US" sz="3200" dirty="0" smtClean="0"/>
          </a:p>
        </p:txBody>
      </p:sp>
      <p:pic>
        <p:nvPicPr>
          <p:cNvPr id="23558" name="Picture 6" descr="https://encrypted-tbn2.gstatic.com/images?q=tbn:ANd9GcSNGoNsABhfI2EOBS5juP_EAgPvvc602mZeQdwdSeDk865F0f9OHQ"/>
          <p:cNvPicPr>
            <a:picLocks noChangeAspect="1" noChangeArrowheads="1"/>
          </p:cNvPicPr>
          <p:nvPr/>
        </p:nvPicPr>
        <p:blipFill>
          <a:blip r:embed="rId2" cstate="print"/>
          <a:srcRect/>
          <a:stretch>
            <a:fillRect/>
          </a:stretch>
        </p:blipFill>
        <p:spPr bwMode="auto">
          <a:xfrm>
            <a:off x="539552" y="2420888"/>
            <a:ext cx="3369556" cy="4247250"/>
          </a:xfrm>
          <a:prstGeom prst="rect">
            <a:avLst/>
          </a:prstGeom>
          <a:ln>
            <a:noFill/>
          </a:ln>
          <a:effectLst>
            <a:softEdge rad="112500"/>
          </a:effectLst>
        </p:spPr>
      </p:pic>
      <p:sp>
        <p:nvSpPr>
          <p:cNvPr id="29703" name="AutoShape 8"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sp>
        <p:nvSpPr>
          <p:cNvPr id="29704" name="AutoShape 10"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pic>
        <p:nvPicPr>
          <p:cNvPr id="11" name="Picture 4" descr="BIBLE016"/>
          <p:cNvPicPr>
            <a:picLocks noChangeAspect="1" noChangeArrowheads="1"/>
          </p:cNvPicPr>
          <p:nvPr/>
        </p:nvPicPr>
        <p:blipFill>
          <a:blip r:embed="rId3" cstate="print"/>
          <a:srcRect/>
          <a:stretch>
            <a:fillRect/>
          </a:stretch>
        </p:blipFill>
        <p:spPr bwMode="auto">
          <a:xfrm>
            <a:off x="4129730" y="2467272"/>
            <a:ext cx="4618734" cy="427409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par>
                          <p:cTn id="7" fill="hold">
                            <p:stCondLst>
                              <p:cond delay="500"/>
                            </p:stCondLst>
                            <p:childTnLst>
                              <p:par>
                                <p:cTn id="8" presetID="2" presetClass="entr" presetSubtype="4" fill="hold" grpId="0" nodeType="afterEffect">
                                  <p:stCondLst>
                                    <p:cond delay="0"/>
                                  </p:stCondLst>
                                  <p:childTnLst>
                                    <p:set>
                                      <p:cBhvr>
                                        <p:cTn id="9" dur="1" fill="hold">
                                          <p:stCondLst>
                                            <p:cond delay="0"/>
                                          </p:stCondLst>
                                        </p:cTn>
                                        <p:tgtEl>
                                          <p:spTgt spid="23555">
                                            <p:txEl>
                                              <p:pRg st="0" end="0"/>
                                            </p:txEl>
                                          </p:spTgt>
                                        </p:tgtEl>
                                        <p:attrNameLst>
                                          <p:attrName>style.visibility</p:attrName>
                                        </p:attrNameLst>
                                      </p:cBhvr>
                                      <p:to>
                                        <p:strVal val="visible"/>
                                      </p:to>
                                    </p:set>
                                    <p:anim calcmode="lin" valueType="num">
                                      <p:cBhvr additive="base">
                                        <p:cTn id="10"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23555">
                                            <p:txEl>
                                              <p:pRg st="0" end="0"/>
                                            </p:txEl>
                                          </p:spTgt>
                                        </p:tgtEl>
                                        <p:attrNameLst>
                                          <p:attrName>ppt_y</p:attrName>
                                        </p:attrNameLst>
                                      </p:cBhvr>
                                      <p:tavLst>
                                        <p:tav tm="0">
                                          <p:val>
                                            <p:strVal val="1+#ppt_h/2"/>
                                          </p:val>
                                        </p:tav>
                                        <p:tav tm="100000">
                                          <p:val>
                                            <p:strVal val="#ppt_y"/>
                                          </p:val>
                                        </p:tav>
                                      </p:tavLst>
                                    </p:anim>
                                  </p:childTnLst>
                                </p:cTn>
                              </p:par>
                              <p:par>
                                <p:cTn id="12" presetID="1" presetClass="entr" presetSubtype="0" fill="hold" nodeType="withEffect">
                                  <p:stCondLst>
                                    <p:cond delay="0"/>
                                  </p:stCondLst>
                                  <p:childTnLst>
                                    <p:set>
                                      <p:cBhvr>
                                        <p:cTn id="13" dur="1" fill="hold">
                                          <p:stCondLst>
                                            <p:cond delay="499"/>
                                          </p:stCondLst>
                                        </p:cTn>
                                        <p:tgtEl>
                                          <p:spTgt spid="23558"/>
                                        </p:tgtEl>
                                        <p:attrNameLst>
                                          <p:attrName>style.visibility</p:attrName>
                                        </p:attrNameLst>
                                      </p:cBhvr>
                                      <p:to>
                                        <p:strVal val="visible"/>
                                      </p:to>
                                    </p:set>
                                  </p:childTnLst>
                                </p:cTn>
                              </p:par>
                            </p:childTnLst>
                          </p:cTn>
                        </p:par>
                        <p:par>
                          <p:cTn id="14" fill="hold">
                            <p:stCondLst>
                              <p:cond delay="1000"/>
                            </p:stCondLst>
                            <p:childTnLst>
                              <p:par>
                                <p:cTn id="15" presetID="9"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build="p" autoUpdateAnimBg="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A Word of Salvation from the Cross | Stepping Stones"/>
          <p:cNvPicPr>
            <a:picLocks noChangeAspect="1" noChangeArrowheads="1"/>
          </p:cNvPicPr>
          <p:nvPr/>
        </p:nvPicPr>
        <p:blipFill>
          <a:blip r:embed="rId2" cstate="print"/>
          <a:srcRect/>
          <a:stretch>
            <a:fillRect/>
          </a:stretch>
        </p:blipFill>
        <p:spPr bwMode="auto">
          <a:xfrm flipH="1">
            <a:off x="4499992" y="1249981"/>
            <a:ext cx="4644008" cy="5608020"/>
          </a:xfrm>
          <a:prstGeom prst="rect">
            <a:avLst/>
          </a:prstGeom>
          <a:ln>
            <a:noFill/>
          </a:ln>
          <a:effectLst>
            <a:softEdge rad="112500"/>
          </a:effectLst>
        </p:spPr>
      </p:pic>
      <p:sp>
        <p:nvSpPr>
          <p:cNvPr id="5" name="Rectangle 2"/>
          <p:cNvSpPr txBox="1">
            <a:spLocks noChangeArrowheads="1"/>
          </p:cNvSpPr>
          <p:nvPr/>
        </p:nvSpPr>
        <p:spPr>
          <a:xfrm>
            <a:off x="468313" y="0"/>
            <a:ext cx="8229600" cy="126876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400" b="1" i="0" u="none" strike="noStrike" kern="1200" cap="none" spc="0" normalizeH="0" baseline="0" noProof="0" dirty="0" smtClean="0">
                <a:ln>
                  <a:noFill/>
                </a:ln>
                <a:solidFill>
                  <a:schemeClr val="tx1"/>
                </a:solidFill>
                <a:effectLst/>
                <a:uLnTx/>
                <a:uFillTx/>
                <a:latin typeface="+mj-lt"/>
                <a:ea typeface="+mj-ea"/>
                <a:cs typeface="+mj-cs"/>
              </a:rPr>
              <a:t>Noziedznieks pie krusta ir mūsu labākais skolotājs</a:t>
            </a:r>
            <a:endParaRPr kumimoji="0" lang="lv-LV"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8" name="Rounded Rectangle 7"/>
          <p:cNvSpPr/>
          <p:nvPr/>
        </p:nvSpPr>
        <p:spPr>
          <a:xfrm>
            <a:off x="107504" y="1340768"/>
            <a:ext cx="4824536" cy="187220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Viņš saprot, ka viņam nav ne viena laba darba, ar ko Dievam pielabināties, viņš visu paļāvību liek uz Jēzu </a:t>
            </a:r>
            <a:endParaRPr lang="en-US" sz="3200" dirty="0">
              <a:solidFill>
                <a:schemeClr val="tx1"/>
              </a:solidFill>
            </a:endParaRPr>
          </a:p>
        </p:txBody>
      </p:sp>
      <p:sp>
        <p:nvSpPr>
          <p:cNvPr id="9" name="Rounded Rectangle 8"/>
          <p:cNvSpPr/>
          <p:nvPr/>
        </p:nvSpPr>
        <p:spPr>
          <a:xfrm>
            <a:off x="35496" y="4509120"/>
            <a:ext cx="4896544"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Nav tik lielu grēku, ko Jēzus nevarētu piedot</a:t>
            </a:r>
            <a:endParaRPr lang="en-US" sz="3200" b="1" dirty="0">
              <a:solidFill>
                <a:schemeClr val="tx1"/>
              </a:solidFill>
            </a:endParaRPr>
          </a:p>
        </p:txBody>
      </p:sp>
      <p:sp>
        <p:nvSpPr>
          <p:cNvPr id="10" name="Rounded Rectangle 9"/>
          <p:cNvSpPr/>
          <p:nvPr/>
        </p:nvSpPr>
        <p:spPr>
          <a:xfrm>
            <a:off x="35496" y="3356992"/>
            <a:ext cx="4896544"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Viņš parāda: Nekad nav par vēlu nožēlot grēkus</a:t>
            </a:r>
            <a:endParaRPr lang="en-US" sz="3200" b="1" dirty="0">
              <a:solidFill>
                <a:schemeClr val="tx1"/>
              </a:solidFill>
            </a:endParaRPr>
          </a:p>
        </p:txBody>
      </p:sp>
      <p:sp>
        <p:nvSpPr>
          <p:cNvPr id="11" name="Rounded Rectangle 10"/>
          <p:cNvSpPr/>
          <p:nvPr/>
        </p:nvSpPr>
        <p:spPr>
          <a:xfrm>
            <a:off x="35496" y="5733256"/>
            <a:ext cx="4896544" cy="93610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Paradīzi var mantot tikai ticībā uz Jēzus piedošanu</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773" name="Picture 5"/>
          <p:cNvPicPr>
            <a:picLocks noChangeAspect="1" noChangeArrowheads="1"/>
          </p:cNvPicPr>
          <p:nvPr/>
        </p:nvPicPr>
        <p:blipFill>
          <a:blip r:embed="rId2" cstate="print"/>
          <a:srcRect/>
          <a:stretch>
            <a:fillRect/>
          </a:stretch>
        </p:blipFill>
        <p:spPr bwMode="auto">
          <a:xfrm>
            <a:off x="324197" y="885825"/>
            <a:ext cx="6696075" cy="5972175"/>
          </a:xfrm>
          <a:prstGeom prst="rect">
            <a:avLst/>
          </a:prstGeom>
          <a:noFill/>
          <a:ln w="9525">
            <a:noFill/>
            <a:miter lim="800000"/>
            <a:headEnd/>
            <a:tailEnd/>
          </a:ln>
        </p:spPr>
      </p:pic>
      <p:pic>
        <p:nvPicPr>
          <p:cNvPr id="32772" name="Picture 4"/>
          <p:cNvPicPr>
            <a:picLocks noChangeAspect="1" noChangeArrowheads="1"/>
          </p:cNvPicPr>
          <p:nvPr/>
        </p:nvPicPr>
        <p:blipFill>
          <a:blip r:embed="rId3" cstate="print"/>
          <a:srcRect/>
          <a:stretch>
            <a:fillRect/>
          </a:stretch>
        </p:blipFill>
        <p:spPr bwMode="auto">
          <a:xfrm>
            <a:off x="5702397" y="692696"/>
            <a:ext cx="3441604" cy="4464495"/>
          </a:xfrm>
          <a:prstGeom prst="rect">
            <a:avLst/>
          </a:prstGeom>
          <a:ln>
            <a:noFill/>
          </a:ln>
          <a:effectLst>
            <a:softEdge rad="112500"/>
          </a:effectLst>
        </p:spPr>
      </p:pic>
      <p:sp>
        <p:nvSpPr>
          <p:cNvPr id="23554" name="Virsraksts 1"/>
          <p:cNvSpPr>
            <a:spLocks noGrp="1"/>
          </p:cNvSpPr>
          <p:nvPr>
            <p:ph type="title"/>
          </p:nvPr>
        </p:nvSpPr>
        <p:spPr>
          <a:xfrm>
            <a:off x="395536" y="0"/>
            <a:ext cx="8229600" cy="836712"/>
          </a:xfrm>
        </p:spPr>
        <p:txBody>
          <a:bodyPr/>
          <a:lstStyle/>
          <a:p>
            <a:r>
              <a:rPr lang="lv-LV" b="1" dirty="0" smtClean="0"/>
              <a:t>Jēzus piedod grēkus ticībā</a:t>
            </a:r>
            <a:endParaRPr lang="en-US" b="1" dirty="0" smtClean="0"/>
          </a:p>
        </p:txBody>
      </p:sp>
      <p:sp>
        <p:nvSpPr>
          <p:cNvPr id="29703" name="AutoShape 8"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sp>
        <p:nvSpPr>
          <p:cNvPr id="29704" name="AutoShape 10"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sp>
        <p:nvSpPr>
          <p:cNvPr id="13" name="Rounded Rectangle 12"/>
          <p:cNvSpPr/>
          <p:nvPr/>
        </p:nvSpPr>
        <p:spPr>
          <a:xfrm>
            <a:off x="899592" y="1988840"/>
            <a:ext cx="1944216"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kristīts</a:t>
            </a:r>
            <a:endParaRPr lang="lv-LV" sz="3200" dirty="0">
              <a:solidFill>
                <a:schemeClr val="tx1"/>
              </a:solidFill>
            </a:endParaRPr>
          </a:p>
        </p:txBody>
      </p:sp>
      <p:sp>
        <p:nvSpPr>
          <p:cNvPr id="14" name="Rounded Rectangle 13"/>
          <p:cNvSpPr/>
          <p:nvPr/>
        </p:nvSpPr>
        <p:spPr>
          <a:xfrm>
            <a:off x="755576" y="3573016"/>
            <a:ext cx="2520280"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vakarēdiens</a:t>
            </a:r>
            <a:endParaRPr lang="lv-LV" sz="3200" b="1" dirty="0">
              <a:solidFill>
                <a:schemeClr val="tx1"/>
              </a:solidFill>
            </a:endParaRPr>
          </a:p>
        </p:txBody>
      </p:sp>
      <p:sp>
        <p:nvSpPr>
          <p:cNvPr id="15" name="Rounded Rectangle 14"/>
          <p:cNvSpPr/>
          <p:nvPr/>
        </p:nvSpPr>
        <p:spPr>
          <a:xfrm>
            <a:off x="35496" y="4725144"/>
            <a:ext cx="3528392"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gandarīšanas darbi</a:t>
            </a:r>
            <a:endParaRPr lang="lv-LV" sz="3200" dirty="0">
              <a:solidFill>
                <a:schemeClr val="tx1"/>
              </a:solidFill>
            </a:endParaRPr>
          </a:p>
        </p:txBody>
      </p:sp>
      <p:sp>
        <p:nvSpPr>
          <p:cNvPr id="16" name="Rounded Rectangle 15"/>
          <p:cNvSpPr/>
          <p:nvPr/>
        </p:nvSpPr>
        <p:spPr>
          <a:xfrm>
            <a:off x="4283968" y="3645024"/>
            <a:ext cx="2016224"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grēksūdze</a:t>
            </a:r>
            <a:endParaRPr lang="lv-LV" sz="3200" dirty="0">
              <a:solidFill>
                <a:schemeClr val="tx1"/>
              </a:solidFill>
            </a:endParaRPr>
          </a:p>
        </p:txBody>
      </p:sp>
      <p:sp>
        <p:nvSpPr>
          <p:cNvPr id="17" name="Rounded Rectangle 16"/>
          <p:cNvSpPr/>
          <p:nvPr/>
        </p:nvSpPr>
        <p:spPr>
          <a:xfrm>
            <a:off x="899592" y="2564904"/>
            <a:ext cx="1944216"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iesvētīts</a:t>
            </a:r>
            <a:endParaRPr lang="lv-LV" sz="3200" dirty="0">
              <a:solidFill>
                <a:schemeClr val="tx1"/>
              </a:solidFill>
            </a:endParaRPr>
          </a:p>
        </p:txBody>
      </p:sp>
      <p:sp>
        <p:nvSpPr>
          <p:cNvPr id="18" name="Rounded Rectangle 17"/>
          <p:cNvSpPr/>
          <p:nvPr/>
        </p:nvSpPr>
        <p:spPr>
          <a:xfrm>
            <a:off x="323528" y="4149080"/>
            <a:ext cx="3024336"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r</a:t>
            </a:r>
            <a:r>
              <a:rPr lang="lv-LV" sz="3200" b="1" dirty="0" smtClean="0">
                <a:solidFill>
                  <a:schemeClr val="tx1"/>
                </a:solidFill>
              </a:rPr>
              <a:t>unāšana mēlēs</a:t>
            </a:r>
            <a:endParaRPr lang="lv-LV" sz="3200" b="1" dirty="0">
              <a:solidFill>
                <a:schemeClr val="tx1"/>
              </a:solidFill>
            </a:endParaRPr>
          </a:p>
        </p:txBody>
      </p:sp>
      <p:sp>
        <p:nvSpPr>
          <p:cNvPr id="19" name="Rounded Rectangle 18"/>
          <p:cNvSpPr/>
          <p:nvPr/>
        </p:nvSpPr>
        <p:spPr>
          <a:xfrm>
            <a:off x="899592" y="3068960"/>
            <a:ext cx="1944216" cy="4320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solidFill>
                  <a:schemeClr val="tx1"/>
                </a:solidFill>
              </a:rPr>
              <a:t>ziedojis</a:t>
            </a:r>
            <a:endParaRPr lang="lv-LV" sz="3200" b="1" dirty="0">
              <a:solidFill>
                <a:schemeClr val="tx1"/>
              </a:solidFill>
            </a:endParaRPr>
          </a:p>
        </p:txBody>
      </p:sp>
      <p:sp>
        <p:nvSpPr>
          <p:cNvPr id="20" name="Rounded Rectangle 19"/>
          <p:cNvSpPr/>
          <p:nvPr/>
        </p:nvSpPr>
        <p:spPr>
          <a:xfrm>
            <a:off x="4283968" y="4365104"/>
            <a:ext cx="2016224"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b="1" dirty="0" smtClean="0">
                <a:solidFill>
                  <a:schemeClr val="tx1"/>
                </a:solidFill>
              </a:rPr>
              <a:t>TICĪBA</a:t>
            </a:r>
            <a:endParaRPr lang="lv-LV" sz="4000" dirty="0">
              <a:solidFill>
                <a:schemeClr val="tx1"/>
              </a:solidFill>
            </a:endParaRPr>
          </a:p>
        </p:txBody>
      </p:sp>
      <p:sp>
        <p:nvSpPr>
          <p:cNvPr id="21" name="&quot;No&quot; Symbol 20"/>
          <p:cNvSpPr/>
          <p:nvPr/>
        </p:nvSpPr>
        <p:spPr>
          <a:xfrm>
            <a:off x="323528" y="2060848"/>
            <a:ext cx="864096" cy="72008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quot;No&quot; Symbol 22"/>
          <p:cNvSpPr/>
          <p:nvPr/>
        </p:nvSpPr>
        <p:spPr>
          <a:xfrm>
            <a:off x="179512" y="3284984"/>
            <a:ext cx="792088" cy="792088"/>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quot;No&quot; Symbol 24"/>
          <p:cNvSpPr/>
          <p:nvPr/>
        </p:nvSpPr>
        <p:spPr>
          <a:xfrm>
            <a:off x="-36512" y="4293096"/>
            <a:ext cx="576064" cy="576064"/>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32772"/>
                                        </p:tgtEl>
                                        <p:attrNameLst>
                                          <p:attrName>style.visibility</p:attrName>
                                        </p:attrNameLst>
                                      </p:cBhvr>
                                      <p:to>
                                        <p:strVal val="visible"/>
                                      </p:to>
                                    </p:set>
                                    <p:animEffect transition="in" filter="fade">
                                      <p:cBhvr>
                                        <p:cTn id="10" dur="2000"/>
                                        <p:tgtEl>
                                          <p:spTgt spid="32772"/>
                                        </p:tgtEl>
                                      </p:cBhvr>
                                    </p:animEffec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32773"/>
                                        </p:tgtEl>
                                        <p:attrNameLst>
                                          <p:attrName>style.visibility</p:attrName>
                                        </p:attrNameLst>
                                      </p:cBhvr>
                                      <p:to>
                                        <p:strVal val="visible"/>
                                      </p:to>
                                    </p:set>
                                    <p:animEffect transition="in" filter="fade">
                                      <p:cBhvr>
                                        <p:cTn id="14" dur="2000"/>
                                        <p:tgtEl>
                                          <p:spTgt spid="32773"/>
                                        </p:tgtEl>
                                      </p:cBhvr>
                                    </p:animEffect>
                                  </p:childTnLst>
                                </p:cTn>
                              </p:par>
                            </p:childTnLst>
                          </p:cTn>
                        </p:par>
                        <p:par>
                          <p:cTn id="15" fill="hold">
                            <p:stCondLst>
                              <p:cond delay="45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000"/>
                                        <p:tgtEl>
                                          <p:spTgt spid="13"/>
                                        </p:tgtEl>
                                      </p:cBhvr>
                                    </p:animEffect>
                                  </p:childTnLst>
                                </p:cTn>
                              </p:par>
                            </p:childTnLst>
                          </p:cTn>
                        </p:par>
                        <p:par>
                          <p:cTn id="19" fill="hold">
                            <p:stCondLst>
                              <p:cond delay="65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2000"/>
                                        <p:tgtEl>
                                          <p:spTgt spid="17"/>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diamond(in)">
                                      <p:cBhvr>
                                        <p:cTn id="25" dur="2000"/>
                                        <p:tgtEl>
                                          <p:spTgt spid="21"/>
                                        </p:tgtEl>
                                      </p:cBhvr>
                                    </p:animEffect>
                                  </p:childTnLst>
                                </p:cTn>
                              </p:par>
                            </p:childTnLst>
                          </p:cTn>
                        </p:par>
                        <p:par>
                          <p:cTn id="26" fill="hold">
                            <p:stCondLst>
                              <p:cond delay="8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000"/>
                                        <p:tgtEl>
                                          <p:spTgt spid="14"/>
                                        </p:tgtEl>
                                      </p:cBhvr>
                                    </p:animEffect>
                                  </p:childTnLst>
                                </p:cTn>
                              </p:par>
                            </p:childTnLst>
                          </p:cTn>
                        </p:par>
                        <p:par>
                          <p:cTn id="30" fill="hold">
                            <p:stCondLst>
                              <p:cond delay="105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2000"/>
                                        <p:tgtEl>
                                          <p:spTgt spid="18"/>
                                        </p:tgtEl>
                                      </p:cBhvr>
                                    </p:animEffect>
                                  </p:childTnLst>
                                </p:cTn>
                              </p:par>
                              <p:par>
                                <p:cTn id="34" presetID="8" presetClass="entr" presetSubtype="16"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diamond(in)">
                                      <p:cBhvr>
                                        <p:cTn id="36" dur="2000"/>
                                        <p:tgtEl>
                                          <p:spTgt spid="23"/>
                                        </p:tgtEl>
                                      </p:cBhvr>
                                    </p:animEffect>
                                  </p:childTnLst>
                                </p:cTn>
                              </p:par>
                            </p:childTnLst>
                          </p:cTn>
                        </p:par>
                        <p:par>
                          <p:cTn id="37" fill="hold">
                            <p:stCondLst>
                              <p:cond delay="1250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2000"/>
                                        <p:tgtEl>
                                          <p:spTgt spid="19"/>
                                        </p:tgtEl>
                                      </p:cBhvr>
                                    </p:animEffect>
                                  </p:childTnLst>
                                </p:cTn>
                              </p:par>
                            </p:childTnLst>
                          </p:cTn>
                        </p:par>
                        <p:par>
                          <p:cTn id="41" fill="hold">
                            <p:stCondLst>
                              <p:cond delay="1450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2000"/>
                                        <p:tgtEl>
                                          <p:spTgt spid="15"/>
                                        </p:tgtEl>
                                      </p:cBhvr>
                                    </p:animEffect>
                                  </p:childTnLst>
                                </p:cTn>
                              </p:par>
                              <p:par>
                                <p:cTn id="45" presetID="8"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diamond(in)">
                                      <p:cBhvr>
                                        <p:cTn id="47" dur="2000"/>
                                        <p:tgtEl>
                                          <p:spTgt spid="25"/>
                                        </p:tgtEl>
                                      </p:cBhvr>
                                    </p:animEffect>
                                  </p:childTnLst>
                                </p:cTn>
                              </p:par>
                            </p:childTnLst>
                          </p:cTn>
                        </p:par>
                        <p:par>
                          <p:cTn id="48" fill="hold">
                            <p:stCondLst>
                              <p:cond delay="165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2000"/>
                                        <p:tgtEl>
                                          <p:spTgt spid="16"/>
                                        </p:tgtEl>
                                      </p:cBhvr>
                                    </p:animEffect>
                                  </p:childTnLst>
                                </p:cTn>
                              </p:par>
                            </p:childTnLst>
                          </p:cTn>
                        </p:par>
                        <p:par>
                          <p:cTn id="52" fill="hold">
                            <p:stCondLst>
                              <p:cond delay="1850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13" grpId="0" animBg="1"/>
      <p:bldP spid="14" grpId="0" animBg="1"/>
      <p:bldP spid="15" grpId="0" animBg="1"/>
      <p:bldP spid="16" grpId="0" animBg="1"/>
      <p:bldP spid="17" grpId="0" animBg="1"/>
      <p:bldP spid="18" grpId="0" animBg="1"/>
      <p:bldP spid="19" grpId="0" animBg="1"/>
      <p:bldP spid="20" grpId="0" animBg="1"/>
      <p:bldP spid="21" grpId="0" animBg="1"/>
      <p:bldP spid="23"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Virsraksts 1"/>
          <p:cNvSpPr>
            <a:spLocks noGrp="1"/>
          </p:cNvSpPr>
          <p:nvPr>
            <p:ph type="title"/>
          </p:nvPr>
        </p:nvSpPr>
        <p:spPr>
          <a:xfrm>
            <a:off x="0" y="144016"/>
            <a:ext cx="9144000" cy="836712"/>
          </a:xfrm>
        </p:spPr>
        <p:txBody>
          <a:bodyPr>
            <a:normAutofit fontScale="90000"/>
          </a:bodyPr>
          <a:lstStyle/>
          <a:p>
            <a:r>
              <a:rPr lang="lv-LV" b="1" dirty="0" smtClean="0"/>
              <a:t>Tad jau varu grēkot cik gribu un beigās visu nožēlot</a:t>
            </a:r>
            <a:endParaRPr lang="en-US" b="1" dirty="0" smtClean="0"/>
          </a:p>
        </p:txBody>
      </p:sp>
      <p:sp>
        <p:nvSpPr>
          <p:cNvPr id="29703" name="AutoShape 8"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sp>
        <p:nvSpPr>
          <p:cNvPr id="29704" name="AutoShape 10" descr="data:image/jpeg;base64,/9j/4AAQSkZJRgABAQAAAQABAAD/2wCEAAkGBhIREBQUEhIVExIVGRoWGRYWGRoWExcVEx0VFBcaGh4YHyggIh4nGxcWIC8gIyc1LDguFh4yNTIqNiorLDUBCQoKDgwOGg8PGikkHyAtLC0yLC0qKSosKSw0LC4pLCwsLCksLSwsLiwsNSksKSkqKSwsLCwsLDApLCwpKSwtLP/AABEIAGYAiAMBIgACEQEDEQH/xAAcAAEAAQUBAQAAAAAAAAAAAAAABwEEBQYIAwL/xAA5EAACAQMBBQYDBQgDAQAAAAABAgMABBEhBQYSMUEHIlFhcYETMkIUUmKRoSMzQ3KSscHwY3OCCP/EABkBAQEBAQEBAAAAAAAAAAAAAAADAQIEBf/EACURAAICAgECBgMAAAAAAAAAAAABAhEDITESQRMiUWGx8QTB4f/aAAwDAQACEQMRAD8AnGlKUApSlAKVTirEbd3us7IZubhIjzCk5kPog7x/KgMvmmah/b3/ANAR5K2VuWPSSbur6hF7x9yKjTePf6/vMia4cof4aH4cf9KYz75rhzS0dKLOq81WoJ7Nu1q6QrDdJJcwjQSqMyxj8R5MvqcjxPKps2ftOKeMSROsiNyZSCDjmNOvlWqSfBjTRdUqgNVrowUpSgFKUoBSlKAVQmq1RqAt7vaEcS8UsiRr4uwVfzJxUd7w9u9nAStsj3TjqP2cOR+Jhk+y1CW9m35b67lmlYnLNwKeSICeFVHTAxy65rxtdlTMqngKo3J2BVCBzIONR6VGeSikYWbPt3tg2ldZAlFvGfpgHCcebnLfkRWlyFpGJ7zMeZ1ZifEnr6k1fX0EMLspkFwQcZjyIzj8RAJrwbaTcJ4AIx4LofzOtcdTZ1SWj1j2VjWV1iH9TewFZWCGNVzDaS3B+/KrFPZEGPcmpB3M3Hit4UlnQS3MgDkuMiMPghVDfVgjLHroOVR3vRvPNdzOGdhErMEjBIQAEjUdScczXmU/Ek0uEVqkYvaG1p5e7I5Cj+GBwRg/yrge+Kvt1t77rZ0nHbPgH54zrE4H3l9PqGvnWGkTGtbpuFsG2vVk+NEymHhJkWQqjhiQFYHODgHUHkD1q7moRvsTrqdMmbcftQtdogJ+5uesLHn4mM/UPLn4itzBrnjfPcyGM/aYpo7VdMLhgnGOXwzHkg6Dl1HOstuJ22PEBDtAmRBoLgayAfjH1D8Q73kapizRmrOJQaJypVrYbRjnjWSJ1kjcZVlIKkeRFXVXJilKUApSlAKo1VpQHNG/W4UllfBSp+zTy4jkHLhkbVCejAE6HmFz44w2++3HnupEziKEmKNNeBUj7oAHtXUe1dkxXMTRTKHjbGQeeQcqQehBGQR1Fc5dpO4k9jcu7KXt5XJSUfLxN3uFvutz9enUDyzx1NS7F4zuNGjL519V9sAKpwda2zKOgN3dsLd2scqnXhAYfddRhgfcZ96jrf3cl4pHuIULxMSzKoyyE6scDmp8Ry61rm72889lJxxEEH5oz8j+vn4GpU2H2hWlyAGb4Eh+iQ4BPXDcj7189wnhl1R2i9qSpkJO+fSq8OR/ipw2tuDZXWWMXCx144jwZ9cAqfyrBN2QRdLmYDzRCfz0q0fysbXoceHIjSHakwiMIdjExB+H8y8QIIIHQ+niKt5UOcEEEHBB5gjmKkubZOz9lHiXNzej92jEMVf6WKqAFwdcnXTStMOyGGXuGEeSTr85J1Jx69OdVjki9r7Oelout0t87vZr8UD9wnLRNkxv6jo34hr610Bub2i2+0Aq4MNwQSYZPm058J5MOvj5CucpLxVH7JdfvNz9v9HpVkJ2DhuJgw1DAkEEaggjkfSqxyM5cUdjZqtQjuN23MnDDtDLpyFwBl1/7FHMfiAz4g86mezvEljWSNg8bgMrKcqwPIgivQmnwSao96UpWmClKUAq12lsyK4iaKZBJG4wytyI/wB1zV1SgOau0Ts3k2a/GuZLVjhZDqUJ5JJ5+Dcj5HStGL9K7FvrKOWNo5UV42BDKwyCDzFc9dovZc+z3MsOXs2OhOrRE/S58OQD+x11MJQrZWMr0R5qDkV7h8+teUmnpWfuN1vgW8VxcPwiYEpGp/a8PNSQRyPly6mpSklydpN8GL2fc3HGFt2lDHksRYH8lrYntJoxnaF/JGD/AAUkaSc+wPCPerG73qKJwWiC2QqAxX55COpOSRpzAPPnWCGWJJOT1zzNZt+3z/DdL3+DOPvMkY4LSAQL1kbvzN4nPIViZ3aQlixZvEnJrwYZrNbubqXV5+5jJXkZG7sS/wDo8z5AE1qjXBjb7mIiNZbYu6V3fMPgRErnBkbuxL6sf7DJqTN3eye2t8Ncn7RJzwRwwg/y829W08q3cAKoGAqqNAMBVH6ACrRx7tk3I1LczsitopENyftL8yD3YRgE/Lzbp82nlUuQwqihVUKoGAFACgDoAOlR3s3fYSXaRWUL3ne4ZXTSGJDkFuM90sDjTwz1qRl5VVV2OGVpSlaYKUpQClKUAryubdZFKOoZWBBVhlSDoQQeYr1pQHPfaL2UGylE0ALWTuoYc2g4mAIPimuhPLQHxrV99bvivpAc8MeI1B5AKMn9Sa6olhDAggEHQg6gg86gftZ7MpYHe7twZLc6uo1eLTVvNMaZ6ddNa82TFc1Jej/RaM/K0RVJLnlWU2Huzc3bBYImbP1HSNfVjoP7+Rq93K2NHdXkUb6ocsw6lVBbHpp/ep7tYgoCoAqjRVXRQByAA0/SuoqzG6Irj3Z2Zswqb+YXNxofgqD8NfAsBqV82IHkakjdnbUN1CGhATg7rJoPh+QC6cJ5gjQ1oG+OwbGS8EUc6rI/F3F7yQTHBVpCMhY3PdK5yrMG5E1h93JS2bG5WQSRMQEV2jeVVPFNasRzycsmfqBHJqOfQ9hRtEmXu98fxTBZxte3PIpFqiHxkk+VceWvjV1adnU92ePak/EnMWkBKW4/nb5nPvW17tWdrHbx/Y40SBlDLwDAIIyCepOvXWssBVqJ2W9hs6KBBHFGsca8lQBVHsKuaUrTBSlKAUpSgFKUoBSlKAV8vGCCDyP+a+qUBD+83ZtLZXkd7s2L4qB8yWy4DAMCrfDz9JBPd6HxGlZOx3Ov7/L3sz2MBxw2tuw+KV/5ZPHpgfpUmcI8KYrKNswuyt0LO1gaCG3RY2Uq4xkyBhgh2OrZ86hztL3UkhcyoW+LAFJfPfltwQsU2eskZxG556xt1NT9WG3k2J9pj7vCJUy0ZYZTJBVkcdY3UlWHgc8wK5nG0bGVM0Dsy35VsK5ASZ8MOQiu31OnSObVl6Bww+oVKytmoR3e7Mme4uGicxxYC/BkHEMEsJreQqciSMhCrjoyMKlTdg3SKYbocTR6LOCCJk6E9Q45NkYPMczjjHa8rOp09ozlKUqxMUpSgFKUoBSlKAUpSgFKUoBSlKAUpSgLKLZiLO0wyHdQjYPdbgJKkj7wywz4HHQVe0pQClKUApSlAf/Z"/>
          <p:cNvSpPr>
            <a:spLocks noChangeAspect="1" noChangeArrowheads="1"/>
          </p:cNvSpPr>
          <p:nvPr/>
        </p:nvSpPr>
        <p:spPr bwMode="auto">
          <a:xfrm>
            <a:off x="155575" y="-465138"/>
            <a:ext cx="1295400" cy="971551"/>
          </a:xfrm>
          <a:prstGeom prst="rect">
            <a:avLst/>
          </a:prstGeom>
          <a:noFill/>
          <a:ln w="9525">
            <a:noFill/>
            <a:miter lim="800000"/>
            <a:headEnd/>
            <a:tailEnd/>
          </a:ln>
        </p:spPr>
        <p:txBody>
          <a:bodyPr/>
          <a:lstStyle/>
          <a:p>
            <a:endParaRPr lang="en-US"/>
          </a:p>
        </p:txBody>
      </p:sp>
      <p:pic>
        <p:nvPicPr>
          <p:cNvPr id="9" name="Picture 6"/>
          <p:cNvPicPr>
            <a:picLocks noChangeAspect="1" noChangeArrowheads="1"/>
          </p:cNvPicPr>
          <p:nvPr/>
        </p:nvPicPr>
        <p:blipFill>
          <a:blip r:embed="rId2" cstate="print"/>
          <a:srcRect/>
          <a:stretch>
            <a:fillRect/>
          </a:stretch>
        </p:blipFill>
        <p:spPr bwMode="auto">
          <a:xfrm>
            <a:off x="0" y="1916832"/>
            <a:ext cx="9144000" cy="4941168"/>
          </a:xfrm>
          <a:prstGeom prst="rect">
            <a:avLst/>
          </a:prstGeom>
          <a:ln>
            <a:noFill/>
          </a:ln>
          <a:effectLst>
            <a:softEdge rad="112500"/>
          </a:effectLst>
        </p:spPr>
      </p:pic>
      <p:sp>
        <p:nvSpPr>
          <p:cNvPr id="10" name="Rounded Rectangle 9"/>
          <p:cNvSpPr/>
          <p:nvPr/>
        </p:nvSpPr>
        <p:spPr>
          <a:xfrm>
            <a:off x="179512" y="1196752"/>
            <a:ext cx="4536504" cy="151216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Vai noziedznieks bija laimīgs nonākot šajā situācijā?</a:t>
            </a:r>
            <a:endParaRPr lang="lv-LV" sz="3600" dirty="0">
              <a:solidFill>
                <a:schemeClr val="tx1"/>
              </a:solidFill>
            </a:endParaRPr>
          </a:p>
        </p:txBody>
      </p:sp>
      <p:sp>
        <p:nvSpPr>
          <p:cNvPr id="12" name="Rounded Rectangle 11"/>
          <p:cNvSpPr/>
          <p:nvPr/>
        </p:nvSpPr>
        <p:spPr>
          <a:xfrm>
            <a:off x="4860032" y="1340768"/>
            <a:ext cx="3960440" cy="201622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Vai viņš turpinātu dzīvot ļaundara dzīvi, ja būtu otra iespēja?</a:t>
            </a:r>
            <a:endParaRPr lang="lv-LV"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2000"/>
                                        <p:tgtEl>
                                          <p:spTgt spid="9"/>
                                        </p:tgtEl>
                                      </p:cBhvr>
                                    </p:animEffect>
                                  </p:childTnLst>
                                </p:cTn>
                              </p:par>
                            </p:childTnLst>
                          </p:cTn>
                        </p:par>
                        <p:par>
                          <p:cTn id="10" fill="hold">
                            <p:stCondLst>
                              <p:cond delay="2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childTnLst>
                                </p:cTn>
                              </p:par>
                            </p:childTnLst>
                          </p:cTn>
                        </p:par>
                        <p:par>
                          <p:cTn id="14" fill="hold">
                            <p:stCondLst>
                              <p:cond delay="40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10"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85725"/>
            <a:ext cx="9072563" cy="1557338"/>
          </a:xfrm>
        </p:spPr>
        <p:txBody>
          <a:bodyPr>
            <a:normAutofit/>
          </a:bodyPr>
          <a:lstStyle/>
          <a:p>
            <a:pPr algn="ctr">
              <a:lnSpc>
                <a:spcPct val="80000"/>
              </a:lnSpc>
              <a:buNone/>
            </a:pPr>
            <a:r>
              <a:rPr lang="lv-LV" i="1" dirty="0" smtClean="0"/>
              <a:t>Jņ.19:30  Jēzus </a:t>
            </a:r>
            <a:r>
              <a:rPr lang="lv-LV" i="1" dirty="0" smtClean="0"/>
              <a:t>sacīja: "Viss piepildīts!" </a:t>
            </a:r>
            <a:endParaRPr lang="lv-LV" i="1" dirty="0" smtClean="0"/>
          </a:p>
          <a:p>
            <a:pPr algn="ctr">
              <a:lnSpc>
                <a:spcPct val="80000"/>
              </a:lnSpc>
              <a:buNone/>
            </a:pPr>
            <a:r>
              <a:rPr lang="lv-LV" i="1" dirty="0" smtClean="0"/>
              <a:t>Un</a:t>
            </a:r>
            <a:r>
              <a:rPr lang="lv-LV" i="1" dirty="0" smtClean="0"/>
              <a:t>, galvu nokāris, atdeva garu Dievam.</a:t>
            </a:r>
          </a:p>
        </p:txBody>
      </p:sp>
      <p:pic>
        <p:nvPicPr>
          <p:cNvPr id="24578" name="Picture 2" descr="http://www.gospelcity.com/image.php?imageID=28354"/>
          <p:cNvPicPr>
            <a:picLocks noChangeAspect="1" noChangeArrowheads="1"/>
          </p:cNvPicPr>
          <p:nvPr/>
        </p:nvPicPr>
        <p:blipFill>
          <a:blip r:embed="rId2" cstate="print"/>
          <a:srcRect/>
          <a:stretch>
            <a:fillRect/>
          </a:stretch>
        </p:blipFill>
        <p:spPr bwMode="auto">
          <a:xfrm>
            <a:off x="2699792" y="908720"/>
            <a:ext cx="6444208" cy="4608512"/>
          </a:xfrm>
          <a:prstGeom prst="rect">
            <a:avLst/>
          </a:prstGeom>
          <a:ln>
            <a:noFill/>
          </a:ln>
          <a:effectLst>
            <a:softEdge rad="112500"/>
          </a:effectLst>
        </p:spPr>
      </p:pic>
      <p:sp>
        <p:nvSpPr>
          <p:cNvPr id="5" name="Rectangle 5"/>
          <p:cNvSpPr>
            <a:spLocks noChangeArrowheads="1"/>
          </p:cNvSpPr>
          <p:nvPr/>
        </p:nvSpPr>
        <p:spPr bwMode="auto">
          <a:xfrm>
            <a:off x="0" y="5373216"/>
            <a:ext cx="9144000" cy="1569660"/>
          </a:xfrm>
          <a:prstGeom prst="rect">
            <a:avLst/>
          </a:prstGeom>
          <a:noFill/>
          <a:ln w="9525">
            <a:noFill/>
            <a:miter lim="800000"/>
            <a:headEnd/>
            <a:tailEnd/>
          </a:ln>
          <a:effectLst/>
        </p:spPr>
        <p:txBody>
          <a:bodyPr>
            <a:spAutoFit/>
          </a:bodyPr>
          <a:lstStyle/>
          <a:p>
            <a:pPr algn="just" eaLnBrk="1" hangingPunct="1">
              <a:spcBef>
                <a:spcPts val="0"/>
              </a:spcBef>
              <a:buClr>
                <a:schemeClr val="tx1"/>
              </a:buClr>
              <a:defRPr/>
            </a:pPr>
            <a:r>
              <a:rPr lang="lv-LV" sz="3200" dirty="0">
                <a:latin typeface="+mj-lt"/>
              </a:rPr>
              <a:t>“</a:t>
            </a:r>
            <a:r>
              <a:rPr lang="lv-LV" sz="3200" i="1" dirty="0">
                <a:latin typeface="+mj-lt"/>
              </a:rPr>
              <a:t>Un, kā </a:t>
            </a:r>
            <a:r>
              <a:rPr lang="lv-LV" sz="3200" b="1" i="1" dirty="0">
                <a:latin typeface="+mj-lt"/>
              </a:rPr>
              <a:t>cilvēkiem nolemts vienreiz mirt</a:t>
            </a:r>
            <a:r>
              <a:rPr lang="lv-LV" sz="3200" i="1" dirty="0">
                <a:latin typeface="+mj-lt"/>
              </a:rPr>
              <a:t>, bet </a:t>
            </a:r>
            <a:r>
              <a:rPr lang="lv-LV" sz="3200" b="1" i="1" dirty="0">
                <a:latin typeface="+mj-lt"/>
              </a:rPr>
              <a:t>pēc tam tiesa</a:t>
            </a:r>
            <a:r>
              <a:rPr lang="lv-LV" sz="3200" i="1" dirty="0">
                <a:latin typeface="+mj-lt"/>
              </a:rPr>
              <a:t>, tā arī </a:t>
            </a:r>
            <a:r>
              <a:rPr lang="lv-LV" sz="3200" b="1" i="1" dirty="0">
                <a:latin typeface="+mj-lt"/>
              </a:rPr>
              <a:t>Kristus</a:t>
            </a:r>
            <a:r>
              <a:rPr lang="lv-LV" sz="3200" i="1" dirty="0">
                <a:latin typeface="+mj-lt"/>
              </a:rPr>
              <a:t>, </a:t>
            </a:r>
            <a:r>
              <a:rPr lang="lv-LV" sz="3200" b="1" i="1" dirty="0">
                <a:latin typeface="+mj-lt"/>
              </a:rPr>
              <a:t>vienreiz upurēts </a:t>
            </a:r>
            <a:r>
              <a:rPr lang="lv-LV" sz="3200" i="1" dirty="0">
                <a:latin typeface="+mj-lt"/>
              </a:rPr>
              <a:t>daudzu </a:t>
            </a:r>
            <a:r>
              <a:rPr lang="lv-LV" sz="3200" b="1" i="1" dirty="0">
                <a:latin typeface="+mj-lt"/>
              </a:rPr>
              <a:t>cilvēku grēkus atņemt </a:t>
            </a:r>
            <a:r>
              <a:rPr lang="lv-LV" sz="3200" i="1" dirty="0">
                <a:latin typeface="+mj-lt"/>
              </a:rPr>
              <a:t>neatkarīgi no grēka.</a:t>
            </a:r>
            <a:r>
              <a:rPr lang="lv-LV" sz="3200" dirty="0">
                <a:latin typeface="+mj-lt"/>
              </a:rPr>
              <a:t>” (Ebr.9:27-28)</a:t>
            </a:r>
            <a:endParaRPr lang="lv-LV" sz="3600" dirty="0">
              <a:latin typeface="+mj-lt"/>
            </a:endParaRPr>
          </a:p>
        </p:txBody>
      </p:sp>
      <p:sp>
        <p:nvSpPr>
          <p:cNvPr id="6" name="Rounded Rectangle 5"/>
          <p:cNvSpPr/>
          <p:nvPr/>
        </p:nvSpPr>
        <p:spPr>
          <a:xfrm>
            <a:off x="323528" y="1052736"/>
            <a:ext cx="3995936"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Jēzus piepildīja visus baušļus mūsu vietā</a:t>
            </a:r>
            <a:endParaRPr lang="en-US" sz="3200" b="1" dirty="0">
              <a:solidFill>
                <a:schemeClr val="tx1"/>
              </a:solidFill>
            </a:endParaRPr>
          </a:p>
        </p:txBody>
      </p:sp>
      <p:sp>
        <p:nvSpPr>
          <p:cNvPr id="8" name="Rounded Rectangle 7"/>
          <p:cNvSpPr/>
          <p:nvPr/>
        </p:nvSpPr>
        <p:spPr>
          <a:xfrm>
            <a:off x="395536" y="3789040"/>
            <a:ext cx="4680520"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solidFill>
                  <a:schemeClr val="tx1"/>
                </a:solidFill>
              </a:rPr>
              <a:t>Jēzus nomira mūsu vietā par mūsu grēkiem</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 calcmode="lin" valueType="num">
                                      <p:cBhvr additive="base">
                                        <p:cTn id="12"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4578"/>
                                        </p:tgtEl>
                                        <p:attrNameLst>
                                          <p:attrName>style.visibility</p:attrName>
                                        </p:attrNameLst>
                                      </p:cBhvr>
                                      <p:to>
                                        <p:strVal val="visible"/>
                                      </p:to>
                                    </p:set>
                                    <p:animEffect transition="in" filter="fade">
                                      <p:cBhvr>
                                        <p:cTn id="17" dur="2000"/>
                                        <p:tgtEl>
                                          <p:spTgt spid="24578"/>
                                        </p:tgtEl>
                                      </p:cBhvr>
                                    </p:animEffect>
                                  </p:childTnLst>
                                </p:cTn>
                              </p:par>
                            </p:childTnLst>
                          </p:cTn>
                        </p:par>
                        <p:par>
                          <p:cTn id="18" fill="hold">
                            <p:stCondLst>
                              <p:cond delay="3000"/>
                            </p:stCondLst>
                            <p:childTnLst>
                              <p:par>
                                <p:cTn id="19" presetID="5" presetClass="entr" presetSubtype="1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checkerboard(across)">
                                      <p:cBhvr>
                                        <p:cTn id="21" dur="500"/>
                                        <p:tgtEl>
                                          <p:spTgt spid="5"/>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childTnLst>
                          </p:cTn>
                        </p:par>
                        <p:par>
                          <p:cTn id="26" fill="hold">
                            <p:stCondLst>
                              <p:cond delay="5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oldier at the Cross • Treading Water Til Jesus Comes"/>
          <p:cNvPicPr>
            <a:picLocks noChangeAspect="1" noChangeArrowheads="1"/>
          </p:cNvPicPr>
          <p:nvPr/>
        </p:nvPicPr>
        <p:blipFill>
          <a:blip r:embed="rId2" cstate="print"/>
          <a:srcRect/>
          <a:stretch>
            <a:fillRect/>
          </a:stretch>
        </p:blipFill>
        <p:spPr bwMode="auto">
          <a:xfrm>
            <a:off x="0" y="1196752"/>
            <a:ext cx="9144000" cy="5661248"/>
          </a:xfrm>
          <a:prstGeom prst="rect">
            <a:avLst/>
          </a:prstGeom>
          <a:noFill/>
        </p:spPr>
      </p:pic>
      <p:sp>
        <p:nvSpPr>
          <p:cNvPr id="11267" name="Rectangle 3"/>
          <p:cNvSpPr>
            <a:spLocks noGrp="1" noChangeArrowheads="1"/>
          </p:cNvSpPr>
          <p:nvPr>
            <p:ph type="body" idx="4294967295"/>
          </p:nvPr>
        </p:nvSpPr>
        <p:spPr>
          <a:xfrm>
            <a:off x="0" y="0"/>
            <a:ext cx="9072563" cy="1557338"/>
          </a:xfrm>
        </p:spPr>
        <p:txBody>
          <a:bodyPr>
            <a:normAutofit/>
          </a:bodyPr>
          <a:lstStyle/>
          <a:p>
            <a:pPr marL="0" indent="0" algn="just">
              <a:lnSpc>
                <a:spcPct val="80000"/>
              </a:lnSpc>
              <a:spcBef>
                <a:spcPts val="0"/>
              </a:spcBef>
              <a:buNone/>
            </a:pPr>
            <a:r>
              <a:rPr lang="lv-LV" sz="2800" i="1" dirty="0" smtClean="0"/>
              <a:t>47 </a:t>
            </a:r>
            <a:r>
              <a:rPr lang="lv-LV" sz="2800" i="1" dirty="0" err="1" smtClean="0"/>
              <a:t>Centurions</a:t>
            </a:r>
            <a:r>
              <a:rPr lang="lv-LV" sz="2800" i="1" dirty="0" smtClean="0"/>
              <a:t>, to redzēdams, slavēja Dievu un teica: "Patiesi šis bija taisns cilvēks." 48 Visi ļaužu pūļi, kas bija ieradušies, lai redzētu, kas notiek, izklīda, sizdami sev pa krūtīm.</a:t>
            </a:r>
          </a:p>
        </p:txBody>
      </p:sp>
      <p:sp>
        <p:nvSpPr>
          <p:cNvPr id="6" name="Rounded Rectangle 5"/>
          <p:cNvSpPr/>
          <p:nvPr/>
        </p:nvSpPr>
        <p:spPr>
          <a:xfrm>
            <a:off x="251520" y="5589240"/>
            <a:ext cx="3528392"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solidFill>
                  <a:schemeClr val="tx1"/>
                </a:solidFill>
              </a:rPr>
              <a:t>Jēzus klātbūtne maina cilvēkus</a:t>
            </a:r>
            <a:endParaRPr lang="en-US" sz="3600" b="1" dirty="0">
              <a:solidFill>
                <a:schemeClr val="tx1"/>
              </a:solidFill>
            </a:endParaRPr>
          </a:p>
        </p:txBody>
      </p:sp>
      <p:sp>
        <p:nvSpPr>
          <p:cNvPr id="8" name="Rounded Rectangle 7"/>
          <p:cNvSpPr/>
          <p:nvPr/>
        </p:nvSpPr>
        <p:spPr>
          <a:xfrm>
            <a:off x="4860032" y="5517232"/>
            <a:ext cx="3816424"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solidFill>
                  <a:schemeClr val="tx1"/>
                </a:solidFill>
              </a:rPr>
              <a:t>Jēzus grib arī tevi aizvest  paradīzē</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8" name="Picture 2" descr="Resurrection Concept Empty Tomb With Three Crosses On Hill At Sunrise Stock  Photo - Download Image Now - iStock"/>
          <p:cNvPicPr>
            <a:picLocks noChangeAspect="1" noChangeArrowheads="1"/>
          </p:cNvPicPr>
          <p:nvPr/>
        </p:nvPicPr>
        <p:blipFill>
          <a:blip r:embed="rId2" cstate="print"/>
          <a:srcRect/>
          <a:stretch>
            <a:fillRect/>
          </a:stretch>
        </p:blipFill>
        <p:spPr bwMode="auto">
          <a:xfrm>
            <a:off x="0" y="1772815"/>
            <a:ext cx="9144000" cy="5085185"/>
          </a:xfrm>
          <a:prstGeom prst="rect">
            <a:avLst/>
          </a:prstGeom>
          <a:noFill/>
        </p:spPr>
      </p:pic>
      <p:sp>
        <p:nvSpPr>
          <p:cNvPr id="7" name="Rectangle 6"/>
          <p:cNvSpPr>
            <a:spLocks noChangeArrowheads="1"/>
          </p:cNvSpPr>
          <p:nvPr/>
        </p:nvSpPr>
        <p:spPr bwMode="auto">
          <a:xfrm>
            <a:off x="0" y="620688"/>
            <a:ext cx="9144000" cy="1200329"/>
          </a:xfrm>
          <a:prstGeom prst="rect">
            <a:avLst/>
          </a:prstGeom>
          <a:noFill/>
          <a:ln w="9525">
            <a:noFill/>
            <a:miter lim="800000"/>
            <a:headEnd/>
            <a:tailEnd/>
          </a:ln>
        </p:spPr>
        <p:txBody>
          <a:bodyPr wrap="square">
            <a:spAutoFit/>
          </a:bodyPr>
          <a:lstStyle/>
          <a:p>
            <a:pPr algn="ctr"/>
            <a:r>
              <a:rPr lang="lv-LV" sz="3600" b="1" dirty="0" smtClean="0"/>
              <a:t>2 </a:t>
            </a:r>
            <a:r>
              <a:rPr lang="lv-LV" sz="3600" b="1" dirty="0"/>
              <a:t>ļaundari</a:t>
            </a:r>
            <a:r>
              <a:rPr lang="lv-LV" sz="3600" dirty="0"/>
              <a:t> ir </a:t>
            </a:r>
            <a:r>
              <a:rPr lang="lv-LV" sz="3600" b="1" dirty="0"/>
              <a:t>visi</a:t>
            </a:r>
            <a:r>
              <a:rPr lang="lv-LV" sz="3600" dirty="0"/>
              <a:t> </a:t>
            </a:r>
            <a:r>
              <a:rPr lang="lv-LV" sz="3600" b="1" dirty="0"/>
              <a:t>pasaules cilvēki</a:t>
            </a:r>
            <a:r>
              <a:rPr lang="lv-LV" sz="3600" dirty="0"/>
              <a:t>, </a:t>
            </a:r>
            <a:endParaRPr lang="lv-LV" sz="3600" dirty="0" smtClean="0"/>
          </a:p>
          <a:p>
            <a:pPr algn="ctr"/>
            <a:r>
              <a:rPr lang="lv-LV" sz="3600" dirty="0" smtClean="0"/>
              <a:t>kas </a:t>
            </a:r>
            <a:r>
              <a:rPr lang="lv-LV" sz="3600" b="1" dirty="0"/>
              <a:t>pēdējā tiesā</a:t>
            </a:r>
            <a:r>
              <a:rPr lang="lv-LV" sz="3600" dirty="0"/>
              <a:t> tiks </a:t>
            </a:r>
            <a:r>
              <a:rPr lang="lv-LV" sz="3600" b="1" dirty="0"/>
              <a:t>dalīti 2 </a:t>
            </a:r>
            <a:r>
              <a:rPr lang="lv-LV" sz="3600" b="1" dirty="0" smtClean="0"/>
              <a:t>daļās:</a:t>
            </a:r>
            <a:endParaRPr lang="lv-LV" sz="3600" dirty="0"/>
          </a:p>
        </p:txBody>
      </p:sp>
      <p:sp>
        <p:nvSpPr>
          <p:cNvPr id="5" name="Rounded Rectangle 4"/>
          <p:cNvSpPr/>
          <p:nvPr/>
        </p:nvSpPr>
        <p:spPr>
          <a:xfrm>
            <a:off x="6588224" y="1772816"/>
            <a:ext cx="2448272"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Avis ieies valstībā</a:t>
            </a:r>
            <a:endParaRPr lang="en-US" sz="4000" b="1" dirty="0">
              <a:solidFill>
                <a:schemeClr val="tx1"/>
              </a:solidFill>
            </a:endParaRPr>
          </a:p>
        </p:txBody>
      </p:sp>
      <p:sp>
        <p:nvSpPr>
          <p:cNvPr id="6" name="Rounded Rectangle 5"/>
          <p:cNvSpPr/>
          <p:nvPr/>
        </p:nvSpPr>
        <p:spPr>
          <a:xfrm>
            <a:off x="179512" y="1772816"/>
            <a:ext cx="2448272" cy="122413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Auni ies pazušanā</a:t>
            </a:r>
            <a:endParaRPr lang="en-US" sz="4000" b="1" dirty="0">
              <a:solidFill>
                <a:schemeClr val="tx1"/>
              </a:solidFill>
            </a:endParaRPr>
          </a:p>
        </p:txBody>
      </p:sp>
      <p:sp>
        <p:nvSpPr>
          <p:cNvPr id="8" name="Rectangle 2"/>
          <p:cNvSpPr txBox="1">
            <a:spLocks noChangeArrowheads="1"/>
          </p:cNvSpPr>
          <p:nvPr/>
        </p:nvSpPr>
        <p:spPr>
          <a:xfrm>
            <a:off x="0" y="0"/>
            <a:ext cx="9144000" cy="8509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lv-LV" sz="4400" b="1" dirty="0" err="1" smtClean="0">
                <a:latin typeface="+mj-lt"/>
                <a:ea typeface="+mj-ea"/>
                <a:cs typeface="+mj-cs"/>
              </a:rPr>
              <a:t>Kopsavilk</a:t>
            </a:r>
            <a:r>
              <a:rPr kumimoji="0" lang="lv-LV" sz="4400" b="1" i="0" u="none" strike="noStrike" kern="1200" cap="none" spc="0" normalizeH="0" baseline="0" noProof="0" dirty="0" err="1" smtClean="0">
                <a:ln>
                  <a:noFill/>
                </a:ln>
                <a:solidFill>
                  <a:schemeClr val="tx1"/>
                </a:solidFill>
                <a:effectLst/>
                <a:uLnTx/>
                <a:uFillTx/>
                <a:latin typeface="+mj-lt"/>
                <a:ea typeface="+mj-ea"/>
                <a:cs typeface="+mj-cs"/>
              </a:rPr>
              <a:t>ums</a:t>
            </a:r>
            <a:endParaRPr kumimoji="0" lang="lv-LV" sz="44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522348" y="1340768"/>
            <a:ext cx="4621652" cy="5517232"/>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normAutofit fontScale="90000"/>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71500" y="0"/>
            <a:ext cx="8175625" cy="1071563"/>
          </a:xfrm>
        </p:spPr>
        <p:txBody>
          <a:bodyPr/>
          <a:lstStyle/>
          <a:p>
            <a:pPr eaLnBrk="1" hangingPunct="1"/>
            <a:r>
              <a:rPr lang="lv-LV" sz="4000" b="1" dirty="0" smtClean="0">
                <a:solidFill>
                  <a:schemeClr val="tx1"/>
                </a:solidFill>
              </a:rPr>
              <a:t>Lk.23:32-48 Jēzus krusta nāve</a:t>
            </a:r>
          </a:p>
        </p:txBody>
      </p:sp>
      <p:pic>
        <p:nvPicPr>
          <p:cNvPr id="3075" name="Picture 3" descr="DOVE019"/>
          <p:cNvPicPr>
            <a:picLocks noChangeAspect="1" noChangeArrowheads="1"/>
          </p:cNvPicPr>
          <p:nvPr/>
        </p:nvPicPr>
        <p:blipFill>
          <a:blip r:embed="rId2" cstate="print"/>
          <a:srcRect/>
          <a:stretch>
            <a:fillRect/>
          </a:stretch>
        </p:blipFill>
        <p:spPr bwMode="auto">
          <a:xfrm>
            <a:off x="347663" y="100013"/>
            <a:ext cx="481012" cy="6858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lgn="r">
              <a:spcBef>
                <a:spcPct val="50000"/>
              </a:spcBef>
            </a:pPr>
            <a:r>
              <a:rPr lang="lv-LV" sz="2000" dirty="0" smtClean="0"/>
              <a:t>8.apr.2023.</a:t>
            </a:r>
            <a:endParaRPr lang="lv-LV" sz="2000" dirty="0"/>
          </a:p>
        </p:txBody>
      </p:sp>
      <p:sp>
        <p:nvSpPr>
          <p:cNvPr id="3077" name="Rectangle 6"/>
          <p:cNvSpPr>
            <a:spLocks noChangeArrowheads="1"/>
          </p:cNvSpPr>
          <p:nvPr/>
        </p:nvSpPr>
        <p:spPr bwMode="auto">
          <a:xfrm>
            <a:off x="0" y="785813"/>
            <a:ext cx="9144000" cy="5909310"/>
          </a:xfrm>
          <a:prstGeom prst="rect">
            <a:avLst/>
          </a:prstGeom>
          <a:noFill/>
          <a:ln w="9525">
            <a:noFill/>
            <a:miter lim="800000"/>
            <a:headEnd/>
            <a:tailEnd/>
          </a:ln>
        </p:spPr>
        <p:txBody>
          <a:bodyPr>
            <a:spAutoFit/>
          </a:bodyPr>
          <a:lstStyle/>
          <a:p>
            <a:pPr algn="just"/>
            <a:r>
              <a:rPr lang="lv-LV" sz="2100" dirty="0"/>
              <a:t>32 Viņi atveda arī divus ļaundarus, lai tos nonāvētu kopā ar viņu. 33 Kad viņi nonāca vietā, ko sauc par Galvaskausu, tie sita viņu krustā un arī abus ļaundarus, vienu pa labo, otru pa kreiso roku. 34 Jēzus sacīja: "Tēvs, piedod viņiem, jo tie nezina, ko dara!" Bet tie meta kauliņus, lai sadalītu viņa drēbes. 35 Ļaudis stāvēja un skatījās. Un arī vadoņi viņu izsmēja: "Citus viņš glāba, lai izglābj pats sevi, ja viņš ir Kristus, Dieva izredzētais." 36 Arī kareivji nāca klāt un deva viņam etiķi un par viņu ņirgājās: 37 "Ja tu esi jūdu Ķēniņš, izglāb pats sevi!" 38 Virs viņa bija uzraksts: "Šis ir jūdu Ķēniņš." 39 Viens no pakārtajiem noziedzniekiem viņu zaimoja, sacīdams: "Vai tad tu neesi Kristus? Izglāb pats sevi un arī mūs!" 40 Bet otrs viņu aprāja: "Vai tu nebīsties Dieva? Tev taču ir tāds pats sods. 41 Mēs ciešam taisnīgi, saņemdami pelnīto par saviem darbiem, bet viņš nav darījis nekā ļauna." 42 Un viņš sacīja: "Jēzu</a:t>
            </a:r>
            <a:r>
              <a:rPr lang="lv-LV" sz="2100"/>
              <a:t>, </a:t>
            </a:r>
            <a:r>
              <a:rPr lang="lv-LV" sz="2100" smtClean="0"/>
              <a:t>piemini </a:t>
            </a:r>
            <a:r>
              <a:rPr lang="lv-LV" sz="2100" dirty="0"/>
              <a:t>mani, kad nāksi savā Valstībā." 43 Un Jēzus tam sacīja: "Patiesi es tev saku: šodien tu būsi ar mani paradīzē.“44 Tas bija ap sesto stundu, un tumsa pārklāja visu zemi līdz devītajai stundai, 45 jo saule aptumšojās. Un tempļa priekškars tika pārplēsts vidū pušu. 46 Jēzus skaļā balsī iesaucās: "Tēvs, es nododu savu garu tavās rokās." To pateicis, viņš nomira. 47 </a:t>
            </a:r>
            <a:r>
              <a:rPr lang="lv-LV" sz="2100" dirty="0" err="1"/>
              <a:t>Centurions</a:t>
            </a:r>
            <a:r>
              <a:rPr lang="lv-LV" sz="2100" dirty="0"/>
              <a:t>, to redzēdams, slavēja Dievu un teica: "Patiesi šis bija taisns cilvēks." 48 Visi ļaužu pūļi, kas bija ieradušies, lai redzētu, kas notiek, izklīda, sizdami sev pa krūtīm.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p>
        </p:txBody>
      </p:sp>
      <p:sp>
        <p:nvSpPr>
          <p:cNvPr id="7" name="Rectangle 6"/>
          <p:cNvSpPr>
            <a:spLocks noChangeArrowheads="1"/>
          </p:cNvSpPr>
          <p:nvPr/>
        </p:nvSpPr>
        <p:spPr bwMode="auto">
          <a:xfrm>
            <a:off x="0" y="676275"/>
            <a:ext cx="9144000" cy="523220"/>
          </a:xfrm>
          <a:prstGeom prst="rect">
            <a:avLst/>
          </a:prstGeom>
          <a:noFill/>
          <a:ln w="9525">
            <a:noFill/>
            <a:miter lim="800000"/>
            <a:headEnd/>
            <a:tailEnd/>
          </a:ln>
        </p:spPr>
        <p:txBody>
          <a:bodyPr wrap="square">
            <a:spAutoFit/>
          </a:bodyPr>
          <a:lstStyle/>
          <a:p>
            <a:pPr algn="ctr"/>
            <a:r>
              <a:rPr lang="lv-LV" sz="2800" dirty="0" smtClean="0"/>
              <a:t>Kura diena no šīm ir </a:t>
            </a:r>
            <a:r>
              <a:rPr lang="lv-LV" sz="2800" b="1" dirty="0" smtClean="0"/>
              <a:t>nozīmīgākā diena pasaules vēsturē</a:t>
            </a:r>
            <a:r>
              <a:rPr lang="lv-LV" sz="2800" dirty="0" smtClean="0"/>
              <a:t>?</a:t>
            </a:r>
            <a:endParaRPr lang="lv-LV" sz="2800" b="1" dirty="0"/>
          </a:p>
        </p:txBody>
      </p:sp>
      <p:pic>
        <p:nvPicPr>
          <p:cNvPr id="5125" name="Picture 5" descr="http://www.wcm.org/christ%20picture.jpg"/>
          <p:cNvPicPr>
            <a:picLocks noChangeAspect="1" noChangeArrowheads="1"/>
          </p:cNvPicPr>
          <p:nvPr/>
        </p:nvPicPr>
        <p:blipFill>
          <a:blip r:embed="rId2" cstate="print"/>
          <a:srcRect l="41038"/>
          <a:stretch>
            <a:fillRect/>
          </a:stretch>
        </p:blipFill>
        <p:spPr bwMode="auto">
          <a:xfrm>
            <a:off x="4427984" y="3140968"/>
            <a:ext cx="2143108" cy="2880319"/>
          </a:xfrm>
          <a:prstGeom prst="rect">
            <a:avLst/>
          </a:prstGeom>
          <a:ln>
            <a:noFill/>
          </a:ln>
          <a:effectLst>
            <a:softEdge rad="112500"/>
          </a:effectLst>
        </p:spPr>
      </p:pic>
      <p:sp>
        <p:nvSpPr>
          <p:cNvPr id="6" name="Rectangle 5"/>
          <p:cNvSpPr/>
          <p:nvPr/>
        </p:nvSpPr>
        <p:spPr>
          <a:xfrm>
            <a:off x="0" y="5903893"/>
            <a:ext cx="2987824" cy="954107"/>
          </a:xfrm>
          <a:prstGeom prst="rect">
            <a:avLst/>
          </a:prstGeom>
        </p:spPr>
        <p:txBody>
          <a:bodyPr wrap="square">
            <a:spAutoFit/>
          </a:bodyPr>
          <a:lstStyle/>
          <a:p>
            <a:pPr algn="ctr"/>
            <a:r>
              <a:rPr lang="lv-LV" sz="2800" b="1" dirty="0" smtClean="0"/>
              <a:t>Zaļā Ceturtdiena Sv. Vakarēdiens</a:t>
            </a:r>
            <a:endParaRPr lang="lv-LV" sz="2800" dirty="0"/>
          </a:p>
        </p:txBody>
      </p:sp>
      <p:sp>
        <p:nvSpPr>
          <p:cNvPr id="8" name="Rectangle 7"/>
          <p:cNvSpPr/>
          <p:nvPr/>
        </p:nvSpPr>
        <p:spPr>
          <a:xfrm>
            <a:off x="1907704" y="1124744"/>
            <a:ext cx="3131840" cy="954107"/>
          </a:xfrm>
          <a:prstGeom prst="rect">
            <a:avLst/>
          </a:prstGeom>
        </p:spPr>
        <p:txBody>
          <a:bodyPr wrap="square">
            <a:spAutoFit/>
          </a:bodyPr>
          <a:lstStyle/>
          <a:p>
            <a:pPr algn="ctr"/>
            <a:r>
              <a:rPr lang="lv-LV" sz="2800" b="1" dirty="0" smtClean="0"/>
              <a:t>Lielā Piektdiena</a:t>
            </a:r>
          </a:p>
          <a:p>
            <a:pPr algn="ctr"/>
            <a:r>
              <a:rPr lang="lv-LV" sz="2800" b="1" dirty="0" smtClean="0"/>
              <a:t>Krusta nāve</a:t>
            </a:r>
            <a:endParaRPr lang="lv-LV" sz="2800" dirty="0"/>
          </a:p>
        </p:txBody>
      </p:sp>
      <p:sp>
        <p:nvSpPr>
          <p:cNvPr id="9" name="Rectangle 8"/>
          <p:cNvSpPr/>
          <p:nvPr/>
        </p:nvSpPr>
        <p:spPr>
          <a:xfrm>
            <a:off x="3995936" y="5903893"/>
            <a:ext cx="3131840" cy="954107"/>
          </a:xfrm>
          <a:prstGeom prst="rect">
            <a:avLst/>
          </a:prstGeom>
        </p:spPr>
        <p:txBody>
          <a:bodyPr wrap="square">
            <a:spAutoFit/>
          </a:bodyPr>
          <a:lstStyle/>
          <a:p>
            <a:pPr algn="ctr"/>
            <a:r>
              <a:rPr lang="lv-LV" sz="2800" b="1" dirty="0" smtClean="0"/>
              <a:t>Klusā Sestdiena</a:t>
            </a:r>
          </a:p>
          <a:p>
            <a:pPr algn="ctr"/>
            <a:r>
              <a:rPr lang="lv-LV" sz="2800" b="1" dirty="0" smtClean="0"/>
              <a:t>Dusēšana kapā</a:t>
            </a:r>
            <a:endParaRPr lang="lv-LV" sz="2800" dirty="0"/>
          </a:p>
        </p:txBody>
      </p:sp>
      <p:sp>
        <p:nvSpPr>
          <p:cNvPr id="10" name="Rectangle 9"/>
          <p:cNvSpPr/>
          <p:nvPr/>
        </p:nvSpPr>
        <p:spPr>
          <a:xfrm>
            <a:off x="6444208" y="1196752"/>
            <a:ext cx="2699792" cy="954107"/>
          </a:xfrm>
          <a:prstGeom prst="rect">
            <a:avLst/>
          </a:prstGeom>
        </p:spPr>
        <p:txBody>
          <a:bodyPr wrap="square">
            <a:spAutoFit/>
          </a:bodyPr>
          <a:lstStyle/>
          <a:p>
            <a:pPr algn="ctr"/>
            <a:r>
              <a:rPr lang="lv-LV" sz="2800" b="1" dirty="0" smtClean="0"/>
              <a:t>Lieldienas</a:t>
            </a:r>
          </a:p>
          <a:p>
            <a:pPr algn="ctr"/>
            <a:r>
              <a:rPr lang="lv-LV" sz="2800" b="1" dirty="0" smtClean="0"/>
              <a:t>Augšāmcelšanās</a:t>
            </a:r>
            <a:endParaRPr lang="lv-LV" sz="2800" dirty="0"/>
          </a:p>
        </p:txBody>
      </p:sp>
      <p:pic>
        <p:nvPicPr>
          <p:cNvPr id="11" name="Picture 9" descr="http://pastorkylehuber.com/wp-content/uploads/2015/10/Communion-Cross-with-Jesus.jpg"/>
          <p:cNvPicPr>
            <a:picLocks noChangeAspect="1" noChangeArrowheads="1"/>
          </p:cNvPicPr>
          <p:nvPr/>
        </p:nvPicPr>
        <p:blipFill>
          <a:blip r:embed="rId3" cstate="print"/>
          <a:srcRect/>
          <a:stretch>
            <a:fillRect/>
          </a:stretch>
        </p:blipFill>
        <p:spPr bwMode="auto">
          <a:xfrm>
            <a:off x="1" y="3022032"/>
            <a:ext cx="2987824" cy="2783232"/>
          </a:xfrm>
          <a:prstGeom prst="rect">
            <a:avLst/>
          </a:prstGeom>
          <a:ln>
            <a:noFill/>
          </a:ln>
          <a:effectLst>
            <a:softEdge rad="112500"/>
          </a:effectLst>
        </p:spPr>
      </p:pic>
      <p:pic>
        <p:nvPicPr>
          <p:cNvPr id="12" name="Picture 4" descr="BIBLE016"/>
          <p:cNvPicPr>
            <a:picLocks noChangeAspect="1" noChangeArrowheads="1"/>
          </p:cNvPicPr>
          <p:nvPr/>
        </p:nvPicPr>
        <p:blipFill>
          <a:blip r:embed="rId4" cstate="print"/>
          <a:srcRect/>
          <a:stretch>
            <a:fillRect/>
          </a:stretch>
        </p:blipFill>
        <p:spPr bwMode="auto">
          <a:xfrm>
            <a:off x="1907704" y="2132856"/>
            <a:ext cx="3475584" cy="4149080"/>
          </a:xfrm>
          <a:prstGeom prst="rect">
            <a:avLst/>
          </a:prstGeom>
          <a:noFill/>
          <a:ln w="9525">
            <a:noFill/>
            <a:miter lim="800000"/>
            <a:headEnd/>
            <a:tailEnd/>
          </a:ln>
        </p:spPr>
      </p:pic>
      <p:pic>
        <p:nvPicPr>
          <p:cNvPr id="13" name="Picture 6" descr="http://t2.gstatic.com/images?q=tbn:ANd9GcR5qr_VmAUdM8OoN4PJ8kRfR5adfcGdFo6TISz7BhKBkBk-H4mA"/>
          <p:cNvPicPr>
            <a:picLocks noChangeAspect="1" noChangeArrowheads="1"/>
          </p:cNvPicPr>
          <p:nvPr/>
        </p:nvPicPr>
        <p:blipFill>
          <a:blip r:embed="rId5" cstate="print"/>
          <a:srcRect/>
          <a:stretch>
            <a:fillRect/>
          </a:stretch>
        </p:blipFill>
        <p:spPr bwMode="auto">
          <a:xfrm>
            <a:off x="6550064" y="2060848"/>
            <a:ext cx="2593935" cy="33123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par>
                          <p:cTn id="22" fill="hold">
                            <p:stCondLst>
                              <p:cond delay="4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9"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dissolve">
                                      <p:cBhvr>
                                        <p:cTn id="29" dur="500"/>
                                        <p:tgtEl>
                                          <p:spTgt spid="12"/>
                                        </p:tgtEl>
                                      </p:cBhvr>
                                    </p:animEffect>
                                  </p:childTnLst>
                                </p:cTn>
                              </p:par>
                            </p:childTnLst>
                          </p:cTn>
                        </p:par>
                        <p:par>
                          <p:cTn id="30" fill="hold">
                            <p:stCondLst>
                              <p:cond delay="50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5125"/>
                                        </p:tgtEl>
                                        <p:attrNameLst>
                                          <p:attrName>style.visibility</p:attrName>
                                        </p:attrNameLst>
                                      </p:cBhvr>
                                      <p:to>
                                        <p:strVal val="visible"/>
                                      </p:to>
                                    </p:set>
                                    <p:animEffect transition="in" filter="fade">
                                      <p:cBhvr>
                                        <p:cTn id="37" dur="2000"/>
                                        <p:tgtEl>
                                          <p:spTgt spid="5125"/>
                                        </p:tgtEl>
                                      </p:cBhvr>
                                    </p:animEffect>
                                  </p:childTnLst>
                                </p:cTn>
                              </p:par>
                            </p:childTnLst>
                          </p:cTn>
                        </p:par>
                        <p:par>
                          <p:cTn id="38" fill="hold">
                            <p:stCondLst>
                              <p:cond delay="700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691580"/>
            <a:ext cx="9501188" cy="937220"/>
          </a:xfrm>
        </p:spPr>
        <p:txBody>
          <a:bodyPr>
            <a:normAutofit lnSpcReduction="10000"/>
          </a:bodyPr>
          <a:lstStyle/>
          <a:p>
            <a:pPr>
              <a:buFontTx/>
              <a:buNone/>
            </a:pPr>
            <a:r>
              <a:rPr lang="lv-LV" sz="2800" i="1" dirty="0" smtClean="0"/>
              <a:t>    35 Viņš citiem palīdzēja, lai palīdz pats sev.</a:t>
            </a:r>
            <a:r>
              <a:rPr lang="lv-LV" sz="2800" dirty="0" smtClean="0"/>
              <a:t> 36 </a:t>
            </a:r>
            <a:r>
              <a:rPr lang="lv-LV" sz="2800" i="1" dirty="0" smtClean="0"/>
              <a:t>Arī kareivji nāca klāt un deva viņam etiķi un par viņu ņirgājās.</a:t>
            </a:r>
          </a:p>
        </p:txBody>
      </p:sp>
      <p:sp>
        <p:nvSpPr>
          <p:cNvPr id="5" name="Rectangle 2"/>
          <p:cNvSpPr txBox="1">
            <a:spLocks noChangeArrowheads="1"/>
          </p:cNvSpPr>
          <p:nvPr/>
        </p:nvSpPr>
        <p:spPr>
          <a:xfrm>
            <a:off x="468313" y="0"/>
            <a:ext cx="8229600" cy="8509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400" b="1" i="0" u="none" strike="noStrike" kern="1200" cap="none" spc="0" normalizeH="0" baseline="0" noProof="0" dirty="0" smtClean="0">
                <a:ln>
                  <a:noFill/>
                </a:ln>
                <a:solidFill>
                  <a:schemeClr val="tx1"/>
                </a:solidFill>
                <a:effectLst/>
                <a:uLnTx/>
                <a:uFillTx/>
                <a:latin typeface="+mj-lt"/>
                <a:ea typeface="+mj-ea"/>
                <a:cs typeface="+mj-cs"/>
              </a:rPr>
              <a:t>Visi par Jēzu ņirgājas</a:t>
            </a:r>
          </a:p>
        </p:txBody>
      </p:sp>
      <p:pic>
        <p:nvPicPr>
          <p:cNvPr id="2050" name="Picture 2" descr="Jesus Dies on the Cross by Francis Fernandez | Scepter Publishers"/>
          <p:cNvPicPr>
            <a:picLocks noChangeAspect="1" noChangeArrowheads="1"/>
          </p:cNvPicPr>
          <p:nvPr/>
        </p:nvPicPr>
        <p:blipFill>
          <a:blip r:embed="rId2" cstate="print"/>
          <a:srcRect t="3623" b="5658"/>
          <a:stretch>
            <a:fillRect/>
          </a:stretch>
        </p:blipFill>
        <p:spPr bwMode="auto">
          <a:xfrm>
            <a:off x="0" y="2418672"/>
            <a:ext cx="9144000" cy="4466712"/>
          </a:xfrm>
          <a:prstGeom prst="rect">
            <a:avLst/>
          </a:prstGeom>
          <a:ln>
            <a:noFill/>
          </a:ln>
          <a:effectLst>
            <a:softEdge rad="112500"/>
          </a:effectLst>
        </p:spPr>
      </p:pic>
      <p:sp>
        <p:nvSpPr>
          <p:cNvPr id="8" name="Rounded Rectangle 7"/>
          <p:cNvSpPr/>
          <p:nvPr/>
        </p:nvSpPr>
        <p:spPr>
          <a:xfrm>
            <a:off x="323528" y="1628800"/>
            <a:ext cx="5688632"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Jēzus</a:t>
            </a:r>
            <a:r>
              <a:rPr lang="lv-LV" sz="3600" dirty="0" smtClean="0">
                <a:solidFill>
                  <a:schemeClr val="tx1"/>
                </a:solidFill>
              </a:rPr>
              <a:t> ir nācis šeit virs zemes ar </a:t>
            </a:r>
            <a:r>
              <a:rPr lang="lv-LV" sz="3600" b="1" dirty="0" smtClean="0">
                <a:solidFill>
                  <a:schemeClr val="tx1"/>
                </a:solidFill>
              </a:rPr>
              <a:t>cilvēces glābšanas misiju</a:t>
            </a:r>
            <a:endParaRPr lang="en-US" sz="3600" b="1" dirty="0">
              <a:solidFill>
                <a:schemeClr val="tx1"/>
              </a:solidFill>
            </a:endParaRPr>
          </a:p>
        </p:txBody>
      </p:sp>
      <p:sp>
        <p:nvSpPr>
          <p:cNvPr id="9" name="Rounded Rectangle 8"/>
          <p:cNvSpPr/>
          <p:nvPr/>
        </p:nvSpPr>
        <p:spPr>
          <a:xfrm>
            <a:off x="251520" y="2924944"/>
            <a:ext cx="5760640"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100" dirty="0" smtClean="0">
                <a:solidFill>
                  <a:schemeClr val="tx1"/>
                </a:solidFill>
              </a:rPr>
              <a:t>Visi </a:t>
            </a:r>
            <a:r>
              <a:rPr lang="lv-LV" sz="3100" b="1" dirty="0" smtClean="0">
                <a:solidFill>
                  <a:schemeClr val="tx1"/>
                </a:solidFill>
              </a:rPr>
              <a:t>ņirgājas</a:t>
            </a:r>
            <a:r>
              <a:rPr lang="lv-LV" sz="3100" dirty="0" smtClean="0">
                <a:solidFill>
                  <a:schemeClr val="tx1"/>
                </a:solidFill>
              </a:rPr>
              <a:t> par </a:t>
            </a:r>
            <a:r>
              <a:rPr lang="lv-LV" sz="3100" b="1" dirty="0" smtClean="0">
                <a:solidFill>
                  <a:schemeClr val="tx1"/>
                </a:solidFill>
              </a:rPr>
              <a:t>Jēzu: kareivji, farizeji, garāmgājēji, krustā sistie</a:t>
            </a:r>
            <a:endParaRPr lang="en-US" sz="31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2000"/>
                                        <p:tgtEl>
                                          <p:spTgt spid="2050"/>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546"/>
            <a:ext cx="9144000" cy="1557338"/>
          </a:xfrm>
        </p:spPr>
        <p:txBody>
          <a:bodyPr>
            <a:normAutofit/>
          </a:bodyPr>
          <a:lstStyle/>
          <a:p>
            <a:pPr marL="0" indent="0">
              <a:buFontTx/>
              <a:buNone/>
            </a:pPr>
            <a:r>
              <a:rPr lang="lv-LV" sz="2700" i="1" dirty="0" smtClean="0"/>
              <a:t>34 Bet Jēzus sacīja: "Tēvs, piedod tiem, jo tie nezina, ko tie dara.“ </a:t>
            </a:r>
          </a:p>
        </p:txBody>
      </p:sp>
      <p:sp>
        <p:nvSpPr>
          <p:cNvPr id="7" name="Rectangle 6"/>
          <p:cNvSpPr>
            <a:spLocks noChangeArrowheads="1"/>
          </p:cNvSpPr>
          <p:nvPr/>
        </p:nvSpPr>
        <p:spPr bwMode="auto">
          <a:xfrm>
            <a:off x="0" y="620688"/>
            <a:ext cx="5286375" cy="6001643"/>
          </a:xfrm>
          <a:prstGeom prst="rect">
            <a:avLst/>
          </a:prstGeom>
          <a:noFill/>
          <a:ln w="9525">
            <a:noFill/>
            <a:miter lim="800000"/>
            <a:headEnd/>
            <a:tailEnd/>
          </a:ln>
        </p:spPr>
        <p:txBody>
          <a:bodyPr>
            <a:spAutoFit/>
          </a:bodyPr>
          <a:lstStyle/>
          <a:p>
            <a:pPr>
              <a:buFontTx/>
              <a:buChar char="•"/>
            </a:pPr>
            <a:r>
              <a:rPr lang="lv-LV" sz="3200" dirty="0" smtClean="0"/>
              <a:t>Visi ļaudis </a:t>
            </a:r>
            <a:r>
              <a:rPr lang="lv-LV" sz="3200" b="1" dirty="0" smtClean="0"/>
              <a:t>ņirgājas</a:t>
            </a:r>
            <a:r>
              <a:rPr lang="lv-LV" sz="3200" dirty="0" smtClean="0"/>
              <a:t> par Jēzu un reizē </a:t>
            </a:r>
            <a:r>
              <a:rPr lang="lv-LV" sz="3200" b="1" dirty="0" smtClean="0"/>
              <a:t>kārdina</a:t>
            </a:r>
            <a:r>
              <a:rPr lang="lv-LV" sz="3200" dirty="0" smtClean="0"/>
              <a:t> Viņu.</a:t>
            </a:r>
          </a:p>
          <a:p>
            <a:pPr>
              <a:buFontTx/>
              <a:buChar char="•"/>
            </a:pPr>
            <a:endParaRPr lang="lv-LV" sz="1600" dirty="0" smtClean="0"/>
          </a:p>
          <a:p>
            <a:pPr>
              <a:buFontTx/>
              <a:buChar char="•"/>
            </a:pPr>
            <a:r>
              <a:rPr lang="lv-LV" sz="3200" dirty="0" smtClean="0"/>
              <a:t>Bet ko Jēzus dara?</a:t>
            </a:r>
          </a:p>
          <a:p>
            <a:pPr>
              <a:buFontTx/>
              <a:buChar char="•"/>
            </a:pPr>
            <a:r>
              <a:rPr lang="lv-LV" sz="3200" dirty="0" smtClean="0"/>
              <a:t>Viņš </a:t>
            </a:r>
            <a:r>
              <a:rPr lang="lv-LV" sz="3200" b="1" dirty="0" smtClean="0"/>
              <a:t>varēja</a:t>
            </a:r>
            <a:r>
              <a:rPr lang="lv-LV" sz="3200" dirty="0" smtClean="0"/>
              <a:t> to </a:t>
            </a:r>
            <a:r>
              <a:rPr lang="lv-LV" sz="3200" b="1" dirty="0" smtClean="0"/>
              <a:t>izbeigt</a:t>
            </a:r>
            <a:r>
              <a:rPr lang="lv-LV" sz="3200" dirty="0" smtClean="0"/>
              <a:t>:</a:t>
            </a:r>
          </a:p>
          <a:p>
            <a:r>
              <a:rPr lang="lv-LV" sz="3200" dirty="0" smtClean="0"/>
              <a:t>“</a:t>
            </a:r>
            <a:r>
              <a:rPr lang="lv-LV" sz="3200" i="1" dirty="0" smtClean="0"/>
              <a:t>Vai tu domā, ka Es nevarētu lūgt Savu Tēvu un Viņš Man nesūtītu tūlīt vairāk nekā divpadsmit leģionu eņģeļu?</a:t>
            </a:r>
            <a:r>
              <a:rPr lang="lv-LV" sz="3200" dirty="0" smtClean="0"/>
              <a:t>” (Mt.26:53</a:t>
            </a:r>
            <a:r>
              <a:rPr lang="lv-LV" sz="3200" dirty="0" smtClean="0"/>
              <a:t>)</a:t>
            </a:r>
          </a:p>
          <a:p>
            <a:endParaRPr lang="lv-LV" sz="1600" dirty="0" smtClean="0"/>
          </a:p>
          <a:p>
            <a:pPr>
              <a:buFontTx/>
              <a:buChar char="•"/>
            </a:pPr>
            <a:r>
              <a:rPr lang="lv-LV" sz="3200" dirty="0" smtClean="0"/>
              <a:t>Bet Viņš to </a:t>
            </a:r>
            <a:r>
              <a:rPr lang="lv-LV" sz="3200" b="1" dirty="0" smtClean="0"/>
              <a:t>nedara</a:t>
            </a:r>
            <a:r>
              <a:rPr lang="lv-LV" sz="3200" dirty="0" smtClean="0"/>
              <a:t> – </a:t>
            </a:r>
            <a:r>
              <a:rPr lang="lv-LV" sz="3200" b="1" dirty="0" smtClean="0"/>
              <a:t>mūsu labā</a:t>
            </a:r>
            <a:r>
              <a:rPr lang="lv-LV" sz="3200" dirty="0" smtClean="0"/>
              <a:t>, lai pabeigtu </a:t>
            </a:r>
            <a:r>
              <a:rPr lang="lv-LV" sz="3200" b="1" dirty="0" smtClean="0"/>
              <a:t>savu misiju</a:t>
            </a:r>
            <a:r>
              <a:rPr lang="lv-LV" sz="3200" dirty="0" smtClean="0"/>
              <a:t>.</a:t>
            </a:r>
            <a:endParaRPr lang="lv-LV" sz="3200" b="1" dirty="0" smtClean="0"/>
          </a:p>
        </p:txBody>
      </p:sp>
      <p:pic>
        <p:nvPicPr>
          <p:cNvPr id="25602" name="Picture 2" descr="http://www.turnbacktogod.com/wp-content/uploads/2008/09/jesus-christ-on-cross-0104.jpg"/>
          <p:cNvPicPr>
            <a:picLocks noChangeAspect="1" noChangeArrowheads="1"/>
          </p:cNvPicPr>
          <p:nvPr/>
        </p:nvPicPr>
        <p:blipFill>
          <a:blip r:embed="rId2" cstate="print"/>
          <a:srcRect/>
          <a:stretch>
            <a:fillRect/>
          </a:stretch>
        </p:blipFill>
        <p:spPr bwMode="auto">
          <a:xfrm>
            <a:off x="5044019" y="1124745"/>
            <a:ext cx="4099981" cy="544752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additive="base">
                                        <p:cTn id="1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anim calcmode="lin" valueType="num">
                                      <p:cBhvr additive="base">
                                        <p:cTn id="2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 calcmode="lin" valueType="num">
                                      <p:cBhvr additive="base">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1" name="Picture 5" descr="http://2.bp.blogspot.com/_5ci3i76YX6U/Sd-HwQbH9fI/AAAAAAAACBw/HWFX7neUHNo/s320/Passion-Crosses-at-Calvary.jpg"/>
          <p:cNvPicPr>
            <a:picLocks noChangeAspect="1" noChangeArrowheads="1"/>
          </p:cNvPicPr>
          <p:nvPr/>
        </p:nvPicPr>
        <p:blipFill>
          <a:blip r:embed="rId2" cstate="print"/>
          <a:srcRect/>
          <a:stretch>
            <a:fillRect/>
          </a:stretch>
        </p:blipFill>
        <p:spPr bwMode="auto">
          <a:xfrm>
            <a:off x="0" y="2276872"/>
            <a:ext cx="9144000" cy="4602783"/>
          </a:xfrm>
          <a:prstGeom prst="rect">
            <a:avLst/>
          </a:prstGeom>
          <a:ln>
            <a:noFill/>
          </a:ln>
          <a:effectLst>
            <a:softEdge rad="112500"/>
          </a:effectLst>
        </p:spPr>
      </p:pic>
      <p:sp>
        <p:nvSpPr>
          <p:cNvPr id="11267" name="Rectangle 3"/>
          <p:cNvSpPr>
            <a:spLocks noGrp="1" noChangeArrowheads="1"/>
          </p:cNvSpPr>
          <p:nvPr>
            <p:ph type="body" idx="4294967295"/>
          </p:nvPr>
        </p:nvSpPr>
        <p:spPr>
          <a:xfrm>
            <a:off x="0" y="-26988"/>
            <a:ext cx="9144000" cy="1204913"/>
          </a:xfrm>
        </p:spPr>
        <p:txBody>
          <a:bodyPr>
            <a:noAutofit/>
          </a:bodyPr>
          <a:lstStyle/>
          <a:p>
            <a:pPr>
              <a:buFontTx/>
              <a:buNone/>
            </a:pPr>
            <a:r>
              <a:rPr lang="lv-LV" sz="2800" i="1" dirty="0" smtClean="0"/>
              <a:t>32 divi ļaundari arī tapa atvesti, lai tos nonāvētu kopā ar Viņu.</a:t>
            </a:r>
            <a:r>
              <a:rPr lang="lv-LV" sz="2800" dirty="0" smtClean="0"/>
              <a:t> </a:t>
            </a:r>
          </a:p>
          <a:p>
            <a:pPr>
              <a:buFontTx/>
              <a:buNone/>
            </a:pPr>
            <a:r>
              <a:rPr lang="lv-LV" sz="2800" dirty="0" smtClean="0"/>
              <a:t>// </a:t>
            </a:r>
            <a:r>
              <a:rPr lang="lv-LV" sz="2800" i="1" dirty="0" smtClean="0"/>
              <a:t>Mt.26:44 Tāpat arī slepkavas, kas līdz ar Viņu bija krustā sisti, zaimoja Viņu. </a:t>
            </a:r>
          </a:p>
        </p:txBody>
      </p:sp>
      <p:sp>
        <p:nvSpPr>
          <p:cNvPr id="7" name="Rectangle 6"/>
          <p:cNvSpPr>
            <a:spLocks noChangeArrowheads="1"/>
          </p:cNvSpPr>
          <p:nvPr/>
        </p:nvSpPr>
        <p:spPr bwMode="auto">
          <a:xfrm>
            <a:off x="0" y="1340768"/>
            <a:ext cx="9144000" cy="954107"/>
          </a:xfrm>
          <a:prstGeom prst="rect">
            <a:avLst/>
          </a:prstGeom>
          <a:noFill/>
          <a:ln w="9525">
            <a:noFill/>
            <a:miter lim="800000"/>
            <a:headEnd/>
            <a:tailEnd/>
          </a:ln>
        </p:spPr>
        <p:txBody>
          <a:bodyPr wrap="square">
            <a:spAutoFit/>
          </a:bodyPr>
          <a:lstStyle/>
          <a:p>
            <a:pPr algn="ctr"/>
            <a:r>
              <a:rPr lang="lv-LV" sz="2800" b="1" dirty="0" smtClean="0"/>
              <a:t>Ļaundari</a:t>
            </a:r>
            <a:r>
              <a:rPr lang="lv-LV" sz="2800" dirty="0" smtClean="0"/>
              <a:t> </a:t>
            </a:r>
            <a:r>
              <a:rPr lang="lv-LV" sz="2800" b="1" dirty="0" smtClean="0"/>
              <a:t>netiek </a:t>
            </a:r>
            <a:r>
              <a:rPr lang="lv-LV" sz="2800" b="1" dirty="0"/>
              <a:t>saukti vārdā</a:t>
            </a:r>
            <a:r>
              <a:rPr lang="lv-LV" sz="2800" dirty="0" smtClean="0"/>
              <a:t>, </a:t>
            </a:r>
            <a:r>
              <a:rPr lang="lv-LV" sz="2800" dirty="0"/>
              <a:t>lai mēs </a:t>
            </a:r>
            <a:r>
              <a:rPr lang="lv-LV" sz="2800" b="1" dirty="0"/>
              <a:t>katrs</a:t>
            </a:r>
            <a:r>
              <a:rPr lang="lv-LV" sz="2800" dirty="0"/>
              <a:t> </a:t>
            </a:r>
            <a:r>
              <a:rPr lang="lv-LV" sz="2800" b="1" dirty="0"/>
              <a:t>varētu</a:t>
            </a:r>
            <a:r>
              <a:rPr lang="lv-LV" sz="2800" dirty="0"/>
              <a:t> ar tiem </a:t>
            </a:r>
            <a:r>
              <a:rPr lang="lv-LV" sz="2800" b="1" dirty="0"/>
              <a:t>identificēties</a:t>
            </a:r>
            <a:r>
              <a:rPr lang="lv-LV" sz="2800" dirty="0"/>
              <a:t>. </a:t>
            </a:r>
            <a:r>
              <a:rPr lang="lv-LV" sz="2800" dirty="0" smtClean="0"/>
              <a:t>Abi </a:t>
            </a:r>
            <a:r>
              <a:rPr lang="lv-LV" sz="2800" b="1" dirty="0" smtClean="0"/>
              <a:t>slepkavas</a:t>
            </a:r>
            <a:r>
              <a:rPr lang="lv-LV" sz="2800" dirty="0" smtClean="0"/>
              <a:t> sākumā </a:t>
            </a:r>
            <a:r>
              <a:rPr lang="lv-LV" sz="2800" b="1" dirty="0" smtClean="0"/>
              <a:t>zaimo Jēzu</a:t>
            </a:r>
            <a:r>
              <a:rPr lang="lv-LV" sz="2800" dirty="0" smtClean="0"/>
              <a:t>.</a:t>
            </a:r>
            <a:endParaRPr lang="lv-LV"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2536" y="-26988"/>
            <a:ext cx="9396536" cy="1204913"/>
          </a:xfrm>
        </p:spPr>
        <p:txBody>
          <a:bodyPr>
            <a:noAutofit/>
          </a:bodyPr>
          <a:lstStyle/>
          <a:p>
            <a:pPr algn="just">
              <a:buFontTx/>
              <a:buNone/>
            </a:pPr>
            <a:r>
              <a:rPr lang="lv-LV" sz="2800" i="1" dirty="0" smtClean="0"/>
              <a:t>    39 Viens no pakārtajiem noziedzniekiem viņu zaimoja, sacīdams: "Vai tad tu neesi Kristus? Izglāb pats sevi un arī mūs!" 40 Bet otrs viņu aprāja: "Vai tu nebīsties Dieva? Tev taču ir tāds pats sods. </a:t>
            </a:r>
          </a:p>
        </p:txBody>
      </p:sp>
      <p:pic>
        <p:nvPicPr>
          <p:cNvPr id="11266" name="Picture 2" descr="IT'S FRIDAY. BUT SUNDAY'S COMING! 3 Men. 3 Crosses. 3 Choices. |  ThePreachersWord"/>
          <p:cNvPicPr>
            <a:picLocks noChangeAspect="1" noChangeArrowheads="1"/>
          </p:cNvPicPr>
          <p:nvPr/>
        </p:nvPicPr>
        <p:blipFill>
          <a:blip r:embed="rId2" cstate="print"/>
          <a:srcRect/>
          <a:stretch>
            <a:fillRect/>
          </a:stretch>
        </p:blipFill>
        <p:spPr bwMode="auto">
          <a:xfrm>
            <a:off x="0" y="1702924"/>
            <a:ext cx="9144000" cy="5155076"/>
          </a:xfrm>
          <a:prstGeom prst="rect">
            <a:avLst/>
          </a:prstGeom>
          <a:noFill/>
        </p:spPr>
      </p:pic>
      <p:sp>
        <p:nvSpPr>
          <p:cNvPr id="7" name="Rounded Rectangle 6"/>
          <p:cNvSpPr/>
          <p:nvPr/>
        </p:nvSpPr>
        <p:spPr>
          <a:xfrm>
            <a:off x="179512" y="1844824"/>
            <a:ext cx="2952328" cy="122413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Viens</a:t>
            </a:r>
            <a:r>
              <a:rPr lang="lv-LV" sz="3600" dirty="0" smtClean="0">
                <a:solidFill>
                  <a:schemeClr val="tx1"/>
                </a:solidFill>
              </a:rPr>
              <a:t> turpina </a:t>
            </a:r>
            <a:r>
              <a:rPr lang="lv-LV" sz="3600" b="1" dirty="0" smtClean="0">
                <a:solidFill>
                  <a:schemeClr val="tx1"/>
                </a:solidFill>
              </a:rPr>
              <a:t>ņirgājās</a:t>
            </a:r>
            <a:endParaRPr lang="lv-LV" sz="3600" dirty="0">
              <a:solidFill>
                <a:schemeClr val="tx1"/>
              </a:solidFill>
            </a:endParaRPr>
          </a:p>
        </p:txBody>
      </p:sp>
      <p:sp>
        <p:nvSpPr>
          <p:cNvPr id="8" name="Rounded Rectangle 7"/>
          <p:cNvSpPr/>
          <p:nvPr/>
        </p:nvSpPr>
        <p:spPr>
          <a:xfrm>
            <a:off x="6300192" y="1340768"/>
            <a:ext cx="2627784" cy="158417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Otrs: vai tu nebīsties Dieva?</a:t>
            </a:r>
            <a:endParaRPr lang="lv-LV" sz="3600" dirty="0">
              <a:solidFill>
                <a:schemeClr val="tx1"/>
              </a:solidFill>
            </a:endParaRPr>
          </a:p>
        </p:txBody>
      </p:sp>
      <p:sp>
        <p:nvSpPr>
          <p:cNvPr id="10" name="Rounded Rectangle 9"/>
          <p:cNvSpPr/>
          <p:nvPr/>
        </p:nvSpPr>
        <p:spPr>
          <a:xfrm>
            <a:off x="6228184" y="5301208"/>
            <a:ext cx="2808312"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Kas ar viņu ir noticis?</a:t>
            </a:r>
            <a:endParaRPr lang="lv-LV"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1266"/>
                                        </p:tgtEl>
                                        <p:attrNameLst>
                                          <p:attrName>style.visibility</p:attrName>
                                        </p:attrNameLst>
                                      </p:cBhvr>
                                      <p:to>
                                        <p:strVal val="visible"/>
                                      </p:to>
                                    </p:set>
                                    <p:animEffect transition="in" filter="fade">
                                      <p:cBhvr>
                                        <p:cTn id="12" dur="2000"/>
                                        <p:tgtEl>
                                          <p:spTgt spid="1126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nimBg="1"/>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27384"/>
            <a:ext cx="9144000" cy="1204912"/>
          </a:xfrm>
        </p:spPr>
        <p:txBody>
          <a:bodyPr>
            <a:noAutofit/>
          </a:bodyPr>
          <a:lstStyle/>
          <a:p>
            <a:pPr marL="0" indent="0">
              <a:buFontTx/>
              <a:buNone/>
            </a:pPr>
            <a:r>
              <a:rPr lang="lv-LV" sz="2800" i="1" dirty="0" smtClean="0"/>
              <a:t>41 Mēs ciešam taisnīgi, saņemdami pelnīto par saviem darbiem, bet viņš nav darījis nekā ļauna." 42 Jēzu, piemini mani, kad tu nāksi savā valstībā</a:t>
            </a:r>
            <a:endParaRPr lang="lv-LV" sz="2800" dirty="0" smtClean="0"/>
          </a:p>
        </p:txBody>
      </p:sp>
      <p:pic>
        <p:nvPicPr>
          <p:cNvPr id="29698" name="Picture 2" descr="Story of Hope"/>
          <p:cNvPicPr>
            <a:picLocks noChangeAspect="1" noChangeArrowheads="1"/>
          </p:cNvPicPr>
          <p:nvPr/>
        </p:nvPicPr>
        <p:blipFill>
          <a:blip r:embed="rId2" cstate="print"/>
          <a:srcRect/>
          <a:stretch>
            <a:fillRect/>
          </a:stretch>
        </p:blipFill>
        <p:spPr bwMode="auto">
          <a:xfrm>
            <a:off x="2483768" y="1261067"/>
            <a:ext cx="6660232" cy="5596933"/>
          </a:xfrm>
          <a:prstGeom prst="rect">
            <a:avLst/>
          </a:prstGeom>
          <a:ln>
            <a:noFill/>
          </a:ln>
          <a:effectLst>
            <a:softEdge rad="112500"/>
          </a:effectLst>
        </p:spPr>
      </p:pic>
      <p:sp>
        <p:nvSpPr>
          <p:cNvPr id="6" name="Rounded Rectangle 5"/>
          <p:cNvSpPr/>
          <p:nvPr/>
        </p:nvSpPr>
        <p:spPr>
          <a:xfrm>
            <a:off x="179512" y="1484784"/>
            <a:ext cx="3024336" cy="108012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Mēs to esam pelnījuši</a:t>
            </a:r>
            <a:endParaRPr lang="lv-LV" sz="3600" dirty="0">
              <a:solidFill>
                <a:schemeClr val="tx1"/>
              </a:solidFill>
            </a:endParaRPr>
          </a:p>
        </p:txBody>
      </p:sp>
      <p:sp>
        <p:nvSpPr>
          <p:cNvPr id="8" name="Rounded Rectangle 7"/>
          <p:cNvSpPr/>
          <p:nvPr/>
        </p:nvSpPr>
        <p:spPr>
          <a:xfrm>
            <a:off x="179512" y="5373216"/>
            <a:ext cx="2808312"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Tā ir ticība un grēksūdze</a:t>
            </a:r>
            <a:endParaRPr lang="lv-LV" sz="3600" dirty="0">
              <a:solidFill>
                <a:schemeClr val="tx1"/>
              </a:solidFill>
            </a:endParaRPr>
          </a:p>
        </p:txBody>
      </p:sp>
      <p:sp>
        <p:nvSpPr>
          <p:cNvPr id="9" name="Rounded Rectangle 8"/>
          <p:cNvSpPr/>
          <p:nvPr/>
        </p:nvSpPr>
        <p:spPr>
          <a:xfrm>
            <a:off x="179512" y="2708920"/>
            <a:ext cx="3024336"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Bet ne Jēzus</a:t>
            </a:r>
            <a:endParaRPr lang="lv-LV" sz="3600" dirty="0">
              <a:solidFill>
                <a:schemeClr val="tx1"/>
              </a:solidFill>
            </a:endParaRPr>
          </a:p>
        </p:txBody>
      </p:sp>
      <p:sp>
        <p:nvSpPr>
          <p:cNvPr id="10" name="Rounded Rectangle 9"/>
          <p:cNvSpPr/>
          <p:nvPr/>
        </p:nvSpPr>
        <p:spPr>
          <a:xfrm>
            <a:off x="323528" y="3501008"/>
            <a:ext cx="1944216" cy="151216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Jēzu piemini mani</a:t>
            </a:r>
            <a:endParaRPr lang="lv-LV"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698"/>
                                        </p:tgtEl>
                                        <p:attrNameLst>
                                          <p:attrName>style.visibility</p:attrName>
                                        </p:attrNameLst>
                                      </p:cBhvr>
                                      <p:to>
                                        <p:strVal val="visible"/>
                                      </p:to>
                                    </p:set>
                                    <p:animEffect transition="in" filter="fade">
                                      <p:cBhvr>
                                        <p:cTn id="12" dur="2000"/>
                                        <p:tgtEl>
                                          <p:spTgt spid="2969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6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8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10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4000" y="-27384"/>
            <a:ext cx="9540875" cy="1204912"/>
          </a:xfrm>
        </p:spPr>
        <p:txBody>
          <a:bodyPr>
            <a:normAutofit/>
          </a:bodyPr>
          <a:lstStyle/>
          <a:p>
            <a:r>
              <a:rPr lang="lv-LV" i="1" dirty="0" smtClean="0"/>
              <a:t>43 Patiesi es tev saku, šodien tu būsi ar mani paradīzē</a:t>
            </a:r>
            <a:endParaRPr lang="lv-LV" dirty="0" smtClean="0"/>
          </a:p>
        </p:txBody>
      </p:sp>
      <p:pic>
        <p:nvPicPr>
          <p:cNvPr id="8198" name="Picture 6"/>
          <p:cNvPicPr>
            <a:picLocks noChangeAspect="1" noChangeArrowheads="1"/>
          </p:cNvPicPr>
          <p:nvPr/>
        </p:nvPicPr>
        <p:blipFill>
          <a:blip r:embed="rId2" cstate="print"/>
          <a:srcRect/>
          <a:stretch>
            <a:fillRect/>
          </a:stretch>
        </p:blipFill>
        <p:spPr bwMode="auto">
          <a:xfrm>
            <a:off x="0" y="1916832"/>
            <a:ext cx="9144000" cy="4941168"/>
          </a:xfrm>
          <a:prstGeom prst="rect">
            <a:avLst/>
          </a:prstGeom>
          <a:ln>
            <a:noFill/>
          </a:ln>
          <a:effectLst>
            <a:softEdge rad="112500"/>
          </a:effectLst>
        </p:spPr>
      </p:pic>
      <p:sp>
        <p:nvSpPr>
          <p:cNvPr id="5" name="Rounded Rectangle 4"/>
          <p:cNvSpPr/>
          <p:nvPr/>
        </p:nvSpPr>
        <p:spPr>
          <a:xfrm>
            <a:off x="5220072" y="836712"/>
            <a:ext cx="3600400" cy="108012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Šodien tu būsi ar mani paradīze</a:t>
            </a:r>
            <a:endParaRPr lang="lv-LV" sz="3600" dirty="0">
              <a:solidFill>
                <a:schemeClr val="tx1"/>
              </a:solidFill>
            </a:endParaRPr>
          </a:p>
        </p:txBody>
      </p:sp>
      <p:sp>
        <p:nvSpPr>
          <p:cNvPr id="6" name="Rounded Rectangle 5"/>
          <p:cNvSpPr/>
          <p:nvPr/>
        </p:nvSpPr>
        <p:spPr>
          <a:xfrm>
            <a:off x="5940152" y="2276872"/>
            <a:ext cx="2664296"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Kā tas ir iespējams?</a:t>
            </a:r>
            <a:endParaRPr lang="en-US" sz="3600" b="1" dirty="0">
              <a:solidFill>
                <a:schemeClr val="tx1"/>
              </a:solidFill>
            </a:endParaRPr>
          </a:p>
        </p:txBody>
      </p:sp>
      <p:sp>
        <p:nvSpPr>
          <p:cNvPr id="8" name="Rounded Rectangle 7"/>
          <p:cNvSpPr/>
          <p:nvPr/>
        </p:nvSpPr>
        <p:spPr>
          <a:xfrm>
            <a:off x="1115616" y="836712"/>
            <a:ext cx="2448272" cy="93610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b="1" dirty="0" smtClean="0">
                <a:solidFill>
                  <a:schemeClr val="tx1"/>
                </a:solidFill>
              </a:rPr>
              <a:t>Tev nav cerību</a:t>
            </a:r>
            <a:endParaRPr lang="en-US" sz="3600" b="1" dirty="0">
              <a:solidFill>
                <a:schemeClr val="tx1"/>
              </a:solidFill>
            </a:endParaRPr>
          </a:p>
        </p:txBody>
      </p:sp>
      <p:sp>
        <p:nvSpPr>
          <p:cNvPr id="9" name="&quot;No&quot; Symbol 8"/>
          <p:cNvSpPr/>
          <p:nvPr/>
        </p:nvSpPr>
        <p:spPr>
          <a:xfrm>
            <a:off x="179512" y="620688"/>
            <a:ext cx="1331640" cy="1368152"/>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1" name="Picture 10" descr="yes.png"/>
          <p:cNvPicPr>
            <a:picLocks noChangeAspect="1"/>
          </p:cNvPicPr>
          <p:nvPr/>
        </p:nvPicPr>
        <p:blipFill>
          <a:blip r:embed="rId3" cstate="print"/>
          <a:stretch>
            <a:fillRect/>
          </a:stretch>
        </p:blipFill>
        <p:spPr>
          <a:xfrm>
            <a:off x="4221491" y="836712"/>
            <a:ext cx="1142597" cy="114259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amond(in)">
                                      <p:cBhvr>
                                        <p:cTn id="18" dur="2000"/>
                                        <p:tgtEl>
                                          <p:spTgt spid="9"/>
                                        </p:tgtEl>
                                      </p:cBhvr>
                                    </p:animEffect>
                                  </p:childTnLst>
                                </p:cTn>
                              </p:par>
                            </p:childTnLst>
                          </p:cTn>
                        </p:par>
                        <p:par>
                          <p:cTn id="19" fill="hold">
                            <p:stCondLst>
                              <p:cond delay="40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childTnLst>
                                </p:cTn>
                              </p:par>
                            </p:childTnLst>
                          </p:cTn>
                        </p:par>
                        <p:par>
                          <p:cTn id="26" fill="hold">
                            <p:stCondLst>
                              <p:cond delay="60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nimBg="1"/>
      <p:bldP spid="6" grpId="0" animBg="1"/>
      <p:bldP spid="8" grpId="0" animBg="1"/>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4663</TotalTime>
  <Words>1059</Words>
  <Application>Microsoft Office PowerPoint</Application>
  <PresentationFormat>On-screen Show (4:3)</PresentationFormat>
  <Paragraphs>90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Lk.23:32-48 Jēzus krusta nāve</vt:lpstr>
      <vt:lpstr>Lk.23:32-48 Jēzus krusta nāve</vt:lpstr>
      <vt:lpstr>Ievads</vt:lpstr>
      <vt:lpstr>Slide 4</vt:lpstr>
      <vt:lpstr>Slide 5</vt:lpstr>
      <vt:lpstr>Slide 6</vt:lpstr>
      <vt:lpstr>Slide 7</vt:lpstr>
      <vt:lpstr>Slide 8</vt:lpstr>
      <vt:lpstr>Slide 9</vt:lpstr>
      <vt:lpstr>Islāms (Korāns)</vt:lpstr>
      <vt:lpstr>Hindusims un Budisms</vt:lpstr>
      <vt:lpstr>Bībele</vt:lpstr>
      <vt:lpstr>Slide 13</vt:lpstr>
      <vt:lpstr>Jēzus piedod grēkus ticībā</vt:lpstr>
      <vt:lpstr>Tad jau varu grēkot cik gribu un beigās visu nožēlot</vt:lpstr>
      <vt:lpstr>Slide 16</vt:lpstr>
      <vt:lpstr>Slide 17</vt:lpstr>
      <vt:lpstr>Slide 18</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Lk.23:32-49 Jēzus krusta nāve</dc:title>
  <dc:creator>RO</dc:creator>
  <cp:lastModifiedBy>Rob</cp:lastModifiedBy>
  <cp:revision>17</cp:revision>
  <dcterms:created xsi:type="dcterms:W3CDTF">2018-03-31T09:34:52Z</dcterms:created>
  <dcterms:modified xsi:type="dcterms:W3CDTF">2023-04-08T20:51:00Z</dcterms:modified>
</cp:coreProperties>
</file>