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2" r:id="rId2"/>
    <p:sldId id="281" r:id="rId3"/>
    <p:sldId id="293" r:id="rId4"/>
    <p:sldId id="292" r:id="rId5"/>
    <p:sldId id="295" r:id="rId6"/>
    <p:sldId id="283" r:id="rId7"/>
    <p:sldId id="297" r:id="rId8"/>
    <p:sldId id="296" r:id="rId9"/>
    <p:sldId id="300" r:id="rId10"/>
    <p:sldId id="299" r:id="rId11"/>
    <p:sldId id="289" r:id="rId12"/>
    <p:sldId id="272" r:id="rId13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3912" autoAdjust="0"/>
    <p:restoredTop sz="94660" autoAdjust="0"/>
  </p:normalViewPr>
  <p:slideViewPr>
    <p:cSldViewPr>
      <p:cViewPr varScale="1">
        <p:scale>
          <a:sx n="73" d="100"/>
          <a:sy n="73" d="100"/>
        </p:scale>
        <p:origin x="-79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296C37B-B971-4662-9534-FCB6AE3A035A}" type="datetimeFigureOut">
              <a:rPr lang="en-US"/>
              <a:pPr>
                <a:defRPr/>
              </a:pPr>
              <a:t>8/13/2022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7B51FE72-AC6C-4B5C-95A4-346F136D6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B736A-E0AA-487B-A2FE-A18F1B818F6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DC65D-A32C-41C9-9BA4-F93D00FD1BC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BB713-7CB6-4E21-AED8-43B14BA928C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B16ED-C2A5-448E-BF60-FC419239885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46351-5BAB-49C1-B188-A25D6D598C8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849C9-DEE0-4426-8EF2-D97A00EDA59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CC393-87A4-40C2-972A-98147B9740A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387E9-1D17-4718-A719-F56B87E4A80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4D713-3B02-4E50-9A88-D4BB6607E2E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99940-9462-4FAD-8F9B-DFDB2627FCD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5F176-677A-4323-A233-630570D733E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79EDA6BE-90F5-4FCF-8C40-3EAD0419AED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0675" y="0"/>
            <a:ext cx="8894763" cy="1071563"/>
          </a:xfrm>
        </p:spPr>
        <p:txBody>
          <a:bodyPr/>
          <a:lstStyle/>
          <a:p>
            <a:pPr eaLnBrk="1" hangingPunct="1"/>
            <a:r>
              <a:rPr lang="lv-LV" b="1" dirty="0" smtClean="0"/>
              <a:t>1.Kor.12:4-11 </a:t>
            </a:r>
            <a:r>
              <a:rPr lang="lv-LV" b="1" dirty="0" smtClean="0"/>
              <a:t>Sv.Gara dāvanas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500938" y="0"/>
            <a:ext cx="1643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14.aug.2022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765175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49DF2F-69A6-4CF9-ABE8-1FE0F0EAD323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2056" name="Picture 8" descr="http://upload.wikimedia.org/wikipedia/commons/3/32/Jean_II_Restout_-_Pentec%C3%B4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14422"/>
            <a:ext cx="8732828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7277D4A-C57F-4E35-ACAC-88A413FA7F5F}" type="slidenum">
              <a:rPr lang="lv-LV" sz="1400"/>
              <a:pPr algn="r"/>
              <a:t>10</a:t>
            </a:fld>
            <a:endParaRPr lang="lv-LV" sz="1400"/>
          </a:p>
        </p:txBody>
      </p:sp>
      <p:sp>
        <p:nvSpPr>
          <p:cNvPr id="409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790B1B1-EF6E-41CB-AE94-3864C8081294}" type="slidenum">
              <a:rPr lang="lv-LV" sz="1400"/>
              <a:pPr algn="r"/>
              <a:t>10</a:t>
            </a:fld>
            <a:endParaRPr lang="lv-LV" sz="1400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643834" cy="549275"/>
          </a:xfrm>
        </p:spPr>
        <p:txBody>
          <a:bodyPr/>
          <a:lstStyle/>
          <a:p>
            <a:pPr marL="762000" indent="-762000" eaLnBrk="1" hangingPunct="1"/>
            <a:r>
              <a:rPr lang="lv-LV" sz="4000" b="1" dirty="0" smtClean="0">
                <a:solidFill>
                  <a:schemeClr val="tx1"/>
                </a:solidFill>
              </a:rPr>
              <a:t>Rom.12 Sv. Gara dāvanas</a:t>
            </a:r>
            <a:r>
              <a:rPr lang="en-US" sz="4000" dirty="0" smtClean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1026788"/>
            <a:ext cx="9144000" cy="561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600" b="1" dirty="0" smtClean="0"/>
              <a:t>mācīšanas</a:t>
            </a:r>
            <a:r>
              <a:rPr lang="lv-LV" sz="2600" dirty="0" smtClean="0"/>
              <a:t> – ir cilvēki, kuriem Dieva vārda              skaidrošana   padodas vieglāk un skaidrāk kā citiem</a:t>
            </a:r>
            <a:endParaRPr lang="en-US" sz="2600" dirty="0" smtClean="0"/>
          </a:p>
          <a:p>
            <a:pPr>
              <a:buFont typeface="Arial" pitchFamily="34" charset="0"/>
              <a:buChar char="•"/>
            </a:pPr>
            <a:r>
              <a:rPr lang="lv-LV" sz="2600" b="1" dirty="0" smtClean="0"/>
              <a:t>kalpošanas</a:t>
            </a:r>
            <a:r>
              <a:rPr lang="lv-LV" sz="2600" dirty="0" smtClean="0"/>
              <a:t> – cilvēki, kuriem patīk kalpot ar savām rokām dažādā veidā – maizīšu smērēšana, celtniecība u.c.</a:t>
            </a:r>
            <a:endParaRPr lang="en-US" sz="2600" dirty="0" smtClean="0"/>
          </a:p>
          <a:p>
            <a:pPr>
              <a:buFont typeface="Arial" pitchFamily="34" charset="0"/>
              <a:buChar char="•"/>
            </a:pPr>
            <a:r>
              <a:rPr lang="lv-LV" sz="2600" b="1" dirty="0" smtClean="0"/>
              <a:t>pamudināšanas </a:t>
            </a:r>
            <a:r>
              <a:rPr lang="lv-LV" sz="2600" dirty="0" smtClean="0"/>
              <a:t>– cilvēki, kuri bieži un veiksmīgi pamudina citus nākt uz baznīcu, uz kalpošanu</a:t>
            </a:r>
            <a:endParaRPr lang="en-US" sz="2600" dirty="0" smtClean="0"/>
          </a:p>
          <a:p>
            <a:pPr>
              <a:buFont typeface="Arial" pitchFamily="34" charset="0"/>
              <a:buChar char="•"/>
            </a:pPr>
            <a:r>
              <a:rPr lang="lv-LV" sz="2600" b="1" dirty="0" smtClean="0"/>
              <a:t>dalīšanās/ziedošanas – </a:t>
            </a:r>
            <a:r>
              <a:rPr lang="lv-LV" sz="2600" dirty="0" smtClean="0"/>
              <a:t>kuriem Dievs devis dāsnu sirdi dalīties ar naudu un mantu, kas tiem dota</a:t>
            </a:r>
          </a:p>
          <a:p>
            <a:pPr>
              <a:buFont typeface="Arial" pitchFamily="34" charset="0"/>
              <a:buChar char="•"/>
            </a:pPr>
            <a:r>
              <a:rPr lang="lv-LV" sz="2600" b="1" dirty="0" smtClean="0"/>
              <a:t>žēlsirdības</a:t>
            </a:r>
            <a:r>
              <a:rPr lang="lv-LV" sz="2600" dirty="0" smtClean="0"/>
              <a:t> – kā Māte Terēze, kas kalpo pie sabiedrības atraidītajiem – bomžiem, bāreņiem, prostitūtām</a:t>
            </a:r>
          </a:p>
          <a:p>
            <a:pPr>
              <a:buFont typeface="Arial" pitchFamily="34" charset="0"/>
              <a:buChar char="•"/>
            </a:pPr>
            <a:r>
              <a:rPr lang="lv-LV" sz="2600" b="1" dirty="0" smtClean="0"/>
              <a:t>vadības – </a:t>
            </a:r>
            <a:r>
              <a:rPr lang="lv-LV" sz="2600" dirty="0" smtClean="0"/>
              <a:t>kam padodas vadīt un organizēt lietas</a:t>
            </a:r>
            <a:endParaRPr lang="lv-LV" sz="2600" b="1" dirty="0" smtClean="0"/>
          </a:p>
          <a:p>
            <a:pPr>
              <a:buFont typeface="Arial" pitchFamily="34" charset="0"/>
              <a:buChar char="•"/>
            </a:pPr>
            <a:endParaRPr lang="lv-LV" sz="2500" dirty="0" smtClean="0"/>
          </a:p>
          <a:p>
            <a:pPr eaLnBrk="0" hangingPunct="0">
              <a:buFont typeface="Arial" charset="0"/>
              <a:buChar char="•"/>
            </a:pPr>
            <a:r>
              <a:rPr lang="lv-LV" sz="2400" b="1" dirty="0" smtClean="0"/>
              <a:t>Kuras no tām ir tev?</a:t>
            </a:r>
          </a:p>
          <a:p>
            <a:pPr eaLnBrk="0" hangingPunct="0">
              <a:buFont typeface="Arial" charset="0"/>
              <a:buChar char="•"/>
            </a:pPr>
            <a:r>
              <a:rPr lang="lv-LV" sz="2400" b="1" dirty="0" smtClean="0"/>
              <a:t>Katram ticīgajam </a:t>
            </a:r>
            <a:r>
              <a:rPr lang="lv-LV" sz="2400" dirty="0" smtClean="0"/>
              <a:t>ir kāda </a:t>
            </a:r>
            <a:r>
              <a:rPr lang="lv-LV" sz="2400" b="1" dirty="0" smtClean="0"/>
              <a:t>dāvana;</a:t>
            </a:r>
            <a:r>
              <a:rPr lang="lv-LV" sz="2400" dirty="0" smtClean="0"/>
              <a:t> kur ir </a:t>
            </a:r>
            <a:r>
              <a:rPr lang="lv-LV" sz="2400" b="1" dirty="0" smtClean="0"/>
              <a:t>ticība</a:t>
            </a:r>
            <a:r>
              <a:rPr lang="lv-LV" sz="2400" dirty="0" smtClean="0"/>
              <a:t>, tur arī </a:t>
            </a:r>
            <a:r>
              <a:rPr lang="lv-LV" sz="2400" b="1" dirty="0" smtClean="0"/>
              <a:t>dāvanas.</a:t>
            </a:r>
          </a:p>
        </p:txBody>
      </p:sp>
      <p:pic>
        <p:nvPicPr>
          <p:cNvPr id="11271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06929" y="-285776"/>
            <a:ext cx="1737071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2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2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B678AFF-C262-4C43-A094-19576D26920A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11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49275"/>
          </a:xfrm>
        </p:spPr>
        <p:txBody>
          <a:bodyPr/>
          <a:lstStyle/>
          <a:p>
            <a:pPr marL="762000" indent="-762000" eaLnBrk="1" hangingPunct="1"/>
            <a:r>
              <a:rPr lang="lv-LV" sz="4800" b="1" dirty="0" smtClean="0">
                <a:solidFill>
                  <a:schemeClr val="tx1"/>
                </a:solidFill>
              </a:rPr>
              <a:t>Sv. Gara dāvanas</a:t>
            </a:r>
            <a:r>
              <a:rPr lang="en-US" sz="480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549275"/>
            <a:ext cx="9144000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lv-LV" sz="2400" dirty="0"/>
              <a:t>Vasarsvētku notikumā Dievs saviem mācekļiem dāvāja Sv. Garu.</a:t>
            </a:r>
          </a:p>
          <a:p>
            <a:pPr eaLnBrk="0" hangingPunct="0">
              <a:buFontTx/>
              <a:buChar char="•"/>
            </a:pPr>
            <a:r>
              <a:rPr lang="lv-LV" sz="2600" b="1" dirty="0"/>
              <a:t>Sv. Gars pie mācekļiem nenāca tukšā, bet atnāca ar dāvanām, visas šīs dāvanas nāk no 1 Gara:</a:t>
            </a:r>
            <a:endParaRPr lang="lv-LV" sz="2600" dirty="0"/>
          </a:p>
          <a:p>
            <a:pPr>
              <a:buFont typeface="Wingdings" pitchFamily="2" charset="2"/>
              <a:buChar char="ü"/>
            </a:pPr>
            <a:r>
              <a:rPr lang="lv-LV" sz="2600" dirty="0" smtClean="0"/>
              <a:t>gudrības</a:t>
            </a:r>
          </a:p>
          <a:p>
            <a:pPr>
              <a:buFont typeface="Wingdings" pitchFamily="2" charset="2"/>
              <a:buChar char="ü"/>
            </a:pPr>
            <a:r>
              <a:rPr lang="lv-LV" sz="2600" dirty="0" smtClean="0"/>
              <a:t>atziņas</a:t>
            </a:r>
          </a:p>
          <a:p>
            <a:pPr>
              <a:buFont typeface="Wingdings" pitchFamily="2" charset="2"/>
              <a:buChar char="ü"/>
            </a:pPr>
            <a:r>
              <a:rPr lang="lv-LV" sz="2600" dirty="0" smtClean="0"/>
              <a:t>ticības</a:t>
            </a:r>
          </a:p>
          <a:p>
            <a:pPr>
              <a:buFont typeface="Wingdings" pitchFamily="2" charset="2"/>
              <a:buChar char="ü"/>
            </a:pPr>
            <a:r>
              <a:rPr lang="lv-LV" sz="2600" dirty="0" smtClean="0"/>
              <a:t>mācīšanas</a:t>
            </a:r>
            <a:endParaRPr lang="en-US" sz="2600" dirty="0" smtClean="0"/>
          </a:p>
          <a:p>
            <a:pPr>
              <a:buFont typeface="Wingdings" pitchFamily="2" charset="2"/>
              <a:buChar char="ü"/>
            </a:pPr>
            <a:r>
              <a:rPr lang="lv-LV" sz="2600" dirty="0" smtClean="0"/>
              <a:t>kalpošanas</a:t>
            </a:r>
            <a:endParaRPr lang="en-US" sz="2600" dirty="0" smtClean="0"/>
          </a:p>
          <a:p>
            <a:pPr>
              <a:buFont typeface="Wingdings" pitchFamily="2" charset="2"/>
              <a:buChar char="ü"/>
            </a:pPr>
            <a:r>
              <a:rPr lang="lv-LV" sz="2600" dirty="0" smtClean="0"/>
              <a:t>pamudināšanas</a:t>
            </a:r>
          </a:p>
          <a:p>
            <a:pPr>
              <a:buFont typeface="Wingdings" pitchFamily="2" charset="2"/>
              <a:buChar char="ü"/>
            </a:pPr>
            <a:r>
              <a:rPr lang="lv-LV" sz="2600" dirty="0" err="1" smtClean="0"/>
              <a:t>padomdošanas</a:t>
            </a:r>
            <a:endParaRPr lang="en-US" sz="2600" dirty="0" smtClean="0"/>
          </a:p>
          <a:p>
            <a:pPr>
              <a:buFont typeface="Wingdings" pitchFamily="2" charset="2"/>
              <a:buChar char="ü"/>
            </a:pPr>
            <a:r>
              <a:rPr lang="lv-LV" sz="2600" dirty="0" smtClean="0"/>
              <a:t>dalīšanās/ziedošanas</a:t>
            </a:r>
            <a:endParaRPr lang="lv-LV" sz="2600" dirty="0" smtClean="0"/>
          </a:p>
          <a:p>
            <a:pPr>
              <a:buFont typeface="Wingdings" pitchFamily="2" charset="2"/>
              <a:buChar char="ü"/>
            </a:pPr>
            <a:r>
              <a:rPr lang="lv-LV" sz="2600" dirty="0" smtClean="0"/>
              <a:t>žēlsirdības</a:t>
            </a:r>
            <a:endParaRPr lang="lv-LV" sz="2600" dirty="0" smtClean="0"/>
          </a:p>
          <a:p>
            <a:pPr>
              <a:buFont typeface="Wingdings" pitchFamily="2" charset="2"/>
              <a:buChar char="ü"/>
            </a:pPr>
            <a:r>
              <a:rPr lang="lv-LV" sz="2600" dirty="0" smtClean="0"/>
              <a:t>vadības</a:t>
            </a:r>
          </a:p>
          <a:p>
            <a:pPr>
              <a:buFont typeface="Wingdings" pitchFamily="2" charset="2"/>
              <a:buChar char="ü"/>
            </a:pPr>
            <a:r>
              <a:rPr lang="lv-LV" sz="2600" dirty="0" smtClean="0"/>
              <a:t>u.c.</a:t>
            </a:r>
            <a:endParaRPr lang="lv-LV" sz="1000" dirty="0" smtClean="0"/>
          </a:p>
          <a:p>
            <a:pPr eaLnBrk="0" hangingPunct="0">
              <a:buFont typeface="Arial" charset="0"/>
              <a:buChar char="•"/>
            </a:pPr>
            <a:r>
              <a:rPr lang="lv-LV" sz="2600" dirty="0" smtClean="0"/>
              <a:t>Kādas </a:t>
            </a:r>
            <a:r>
              <a:rPr lang="lv-LV" sz="2600" b="1" dirty="0"/>
              <a:t>dāvanas ir tev</a:t>
            </a:r>
            <a:r>
              <a:rPr lang="lv-LV" sz="2600" dirty="0"/>
              <a:t>? Ar ko </a:t>
            </a:r>
            <a:r>
              <a:rPr lang="lv-LV" sz="2600" b="1" dirty="0"/>
              <a:t>tu vari kalpot apkārtējiem</a:t>
            </a:r>
            <a:r>
              <a:rPr lang="lv-LV" sz="2600" dirty="0"/>
              <a:t>?</a:t>
            </a:r>
          </a:p>
          <a:p>
            <a:pPr eaLnBrk="0" hangingPunct="0">
              <a:buFont typeface="Arial" charset="0"/>
              <a:buChar char="•"/>
            </a:pPr>
            <a:r>
              <a:rPr lang="lv-LV" sz="2600" b="1" dirty="0" smtClean="0"/>
              <a:t>Kā Dievs </a:t>
            </a:r>
            <a:r>
              <a:rPr lang="lv-LV" sz="2600" b="1" dirty="0"/>
              <a:t>grib tevi lietot</a:t>
            </a:r>
            <a:r>
              <a:rPr lang="lv-LV" sz="2600" dirty="0"/>
              <a:t>! </a:t>
            </a:r>
          </a:p>
          <a:p>
            <a:pPr eaLnBrk="0" hangingPunct="0"/>
            <a:endParaRPr lang="lv-LV" sz="1000" dirty="0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988840"/>
            <a:ext cx="5357818" cy="4000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25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25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25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25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dirty="0" smtClean="0"/>
              <a:t>Un Dieva miers, kas ir augstāks par visu saprašanu lai pasargā jūsu sirdis un jūsu domas. </a:t>
            </a:r>
            <a:r>
              <a:rPr lang="lv-LV" sz="5400" b="1" dirty="0" smtClean="0"/>
              <a:t>Āmen</a:t>
            </a:r>
            <a:br>
              <a:rPr lang="lv-LV" sz="5400" b="1" dirty="0" smtClean="0"/>
            </a:br>
            <a:endParaRPr lang="lv-LV" sz="5400" b="1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A138AE-FBCB-42F7-95B0-77EE44F11DD9}" type="slidenum">
              <a:rPr lang="lv-LV" smtClean="0"/>
              <a:pPr/>
              <a:t>12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00013"/>
            <a:ext cx="8964612" cy="1071563"/>
          </a:xfrm>
        </p:spPr>
        <p:txBody>
          <a:bodyPr/>
          <a:lstStyle/>
          <a:p>
            <a:pPr eaLnBrk="1" hangingPunct="1"/>
            <a:r>
              <a:rPr lang="lv-LV" b="1" dirty="0" smtClean="0"/>
              <a:t>1.Kor.12:4-11 </a:t>
            </a:r>
            <a:r>
              <a:rPr lang="lv-LV" b="1" dirty="0" smtClean="0"/>
              <a:t>Sv.Gara dāvanas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73025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3AD6A4-47DC-47FD-986A-8A7D00CB15B5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1045180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800" dirty="0" smtClean="0"/>
              <a:t>4 </a:t>
            </a:r>
            <a:r>
              <a:rPr lang="lv-LV" sz="2800" dirty="0"/>
              <a:t>Ir dažādas dāvanas, bet tas pats Gars. 5 Ir dažādas kalpošanas, bet tas pats Kungs. 6 Ir dažādas spēka izpausmes, bet tas pats Dievs, kas visu visā rosina. 7 Bet ikvienam tiek dota Gara atklāsme kopīgam labumam. 8 Vienam Gars dod gudrības vārdus, citam – atziņas vārdus tas pats Gars; 9 citam – ticību tai pašā Garā, citam – dāvanas dziedināt tai pašā vienīgajā Garā, 10 citam – brīnumus darīt, citam – pravietot, citam – garu atšķiršanu, citam – spēju runāt dažādās valodās un citam valodu tulkošanu. 11 To visu dara tas pats Gars, piešķirdams katram atsevišķi, kā viņš to grib.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2417AC1-9083-4E14-8407-18617EC14D49}" type="slidenum">
              <a:rPr lang="lv-LV" sz="1400"/>
              <a:pPr algn="r"/>
              <a:t>3</a:t>
            </a:fld>
            <a:endParaRPr lang="lv-LV" sz="1400"/>
          </a:p>
        </p:txBody>
      </p:sp>
      <p:sp>
        <p:nvSpPr>
          <p:cNvPr id="3075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5B135F-B5DF-43F2-8525-5D53C55197D7}" type="slidenum">
              <a:rPr lang="lv-LV" sz="1400"/>
              <a:pPr algn="r"/>
              <a:t>3</a:t>
            </a:fld>
            <a:endParaRPr lang="lv-LV" sz="1400"/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>
                <a:latin typeface="+mj-lt"/>
                <a:ea typeface="+mj-ea"/>
                <a:cs typeface="+mj-cs"/>
              </a:rPr>
              <a:t>Baznīca ir Kristus miesa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lv-LV" sz="2600" i="1" dirty="0" smtClean="0"/>
              <a:t>4 </a:t>
            </a:r>
            <a:r>
              <a:rPr lang="lv-LV" sz="2600" i="1" dirty="0" smtClean="0"/>
              <a:t>Jo</a:t>
            </a:r>
            <a:r>
              <a:rPr lang="lv-LV" sz="2600" i="1" dirty="0"/>
              <a:t>, kā mums vienā miesā ir daudz locekļu, bet ne visiem locekļiem ir vienāds uzdevums, </a:t>
            </a:r>
            <a:r>
              <a:rPr lang="lv-LV" sz="2600" i="1" dirty="0" smtClean="0"/>
              <a:t>5 tāpat </a:t>
            </a:r>
            <a:r>
              <a:rPr lang="lv-LV" sz="2600" i="1" dirty="0"/>
              <a:t>mēs daudzi kopā esam viena miesa Kristū, bet savā starpā visi esam locekļi</a:t>
            </a:r>
            <a:r>
              <a:rPr lang="lv-LV" sz="2600" i="1" dirty="0" smtClean="0"/>
              <a:t>.”</a:t>
            </a:r>
          </a:p>
          <a:p>
            <a:pPr algn="r" eaLnBrk="0" hangingPunct="0"/>
            <a:r>
              <a:rPr lang="lv-LV" sz="2600" i="1" dirty="0" smtClean="0"/>
              <a:t>(Rom.12:4-5)</a:t>
            </a:r>
            <a:endParaRPr lang="lv-LV" sz="2600" i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420888"/>
            <a:ext cx="3923929" cy="4437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Rectangle 7"/>
          <p:cNvSpPr/>
          <p:nvPr/>
        </p:nvSpPr>
        <p:spPr>
          <a:xfrm>
            <a:off x="0" y="1935580"/>
            <a:ext cx="522007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Galva ir Jēzus Kristus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Dažādi locekļi – kristieši</a:t>
            </a:r>
          </a:p>
          <a:p>
            <a:pPr eaLnBrk="0" hangingPunct="0"/>
            <a:r>
              <a:rPr lang="lv-LV" sz="2800" dirty="0" smtClean="0">
                <a:cs typeface="Arial" charset="0"/>
              </a:rPr>
              <a:t>“</a:t>
            </a:r>
            <a:r>
              <a:rPr lang="lv-LV" sz="2800" i="1" dirty="0" smtClean="0">
                <a:cs typeface="Arial" charset="0"/>
              </a:rPr>
              <a:t>Ir dažādas dāvanas, bet viens pats Gars</a:t>
            </a:r>
            <a:r>
              <a:rPr lang="lv-LV" sz="2800" dirty="0" smtClean="0">
                <a:cs typeface="Arial" charset="0"/>
              </a:rPr>
              <a:t>” (1.Kor.12:4)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2800" dirty="0" smtClean="0">
                <a:cs typeface="Arial" charset="0"/>
              </a:rPr>
              <a:t>Cits ir </a:t>
            </a:r>
            <a:r>
              <a:rPr lang="lv-LV" sz="2800" b="1" dirty="0" smtClean="0">
                <a:cs typeface="Arial" charset="0"/>
              </a:rPr>
              <a:t>rokas</a:t>
            </a:r>
            <a:r>
              <a:rPr lang="lv-LV" sz="2800" dirty="0" smtClean="0">
                <a:cs typeface="Arial" charset="0"/>
              </a:rPr>
              <a:t>, cits ir </a:t>
            </a:r>
            <a:r>
              <a:rPr lang="lv-LV" sz="2800" b="1" dirty="0" smtClean="0">
                <a:cs typeface="Arial" charset="0"/>
              </a:rPr>
              <a:t>kājas</a:t>
            </a:r>
            <a:r>
              <a:rPr lang="lv-LV" sz="2800" dirty="0" smtClean="0">
                <a:cs typeface="Arial" charset="0"/>
              </a:rPr>
              <a:t>, cits - </a:t>
            </a:r>
            <a:r>
              <a:rPr lang="lv-LV" sz="2800" b="1" dirty="0" smtClean="0">
                <a:cs typeface="Arial" charset="0"/>
              </a:rPr>
              <a:t>mute</a:t>
            </a:r>
            <a:r>
              <a:rPr lang="lv-LV" sz="2800" dirty="0" smtClean="0">
                <a:cs typeface="Arial" charset="0"/>
              </a:rPr>
              <a:t>, </a:t>
            </a:r>
            <a:r>
              <a:rPr lang="lv-LV" sz="2800" b="1" dirty="0" smtClean="0">
                <a:cs typeface="Arial" charset="0"/>
              </a:rPr>
              <a:t>ausis</a:t>
            </a:r>
            <a:r>
              <a:rPr lang="lv-LV" sz="2800" dirty="0" smtClean="0">
                <a:cs typeface="Arial" charset="0"/>
              </a:rPr>
              <a:t> utt. </a:t>
            </a:r>
            <a:r>
              <a:rPr lang="lv-LV" sz="2800" b="1" dirty="0" smtClean="0">
                <a:cs typeface="Arial" charset="0"/>
              </a:rPr>
              <a:t>Miesa nevar pilnīgi funkcionēt, ja dažādas dāvanas: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20" y="5780782"/>
            <a:ext cx="17859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Rokas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Kājas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85984" y="5780782"/>
            <a:ext cx="18573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Mutes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Ausis</a:t>
            </a:r>
            <a:endParaRPr lang="lv-LV" sz="3200" b="1" dirty="0">
              <a:cs typeface="Arial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868363"/>
          </a:xfrm>
        </p:spPr>
        <p:txBody>
          <a:bodyPr/>
          <a:lstStyle/>
          <a:p>
            <a:r>
              <a:rPr lang="lv-LV" sz="4800" b="1" dirty="0" smtClean="0">
                <a:solidFill>
                  <a:schemeClr val="tx1"/>
                </a:solidFill>
              </a:rPr>
              <a:t>Dāvanas</a:t>
            </a:r>
            <a:endParaRPr lang="lv-LV" sz="4800" b="1" dirty="0" smtClean="0">
              <a:solidFill>
                <a:schemeClr val="tx1"/>
              </a:solidFill>
            </a:endParaRPr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A121B7-B403-4137-92E1-E546C763AB02}" type="slidenum">
              <a:rPr lang="lv-LV" smtClean="0"/>
              <a:pPr/>
              <a:t>4</a:t>
            </a:fld>
            <a:endParaRPr lang="lv-LV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733425"/>
            <a:ext cx="585787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b="1" dirty="0"/>
              <a:t>Dāvanas </a:t>
            </a:r>
            <a:r>
              <a:rPr lang="lv-LV" sz="2800" dirty="0"/>
              <a:t>dod </a:t>
            </a:r>
            <a:r>
              <a:rPr lang="lv-LV" sz="2800" b="1" dirty="0"/>
              <a:t>nevis nopelnu dēļ</a:t>
            </a:r>
            <a:r>
              <a:rPr lang="lv-LV" sz="2800" dirty="0"/>
              <a:t>, bet </a:t>
            </a:r>
            <a:r>
              <a:rPr lang="lv-LV" sz="2800" b="1" dirty="0"/>
              <a:t>attiecību dēļ!</a:t>
            </a:r>
            <a:r>
              <a:rPr lang="lv-LV" sz="2800" dirty="0"/>
              <a:t> </a:t>
            </a:r>
          </a:p>
          <a:p>
            <a:pPr>
              <a:buFont typeface="Arial" charset="0"/>
              <a:buChar char="•"/>
            </a:pPr>
            <a:r>
              <a:rPr lang="lv-LV" sz="2800" b="1" dirty="0"/>
              <a:t>Dāvanu nevar </a:t>
            </a:r>
            <a:r>
              <a:rPr lang="lv-LV" sz="2800" dirty="0"/>
              <a:t>nekādi </a:t>
            </a:r>
            <a:r>
              <a:rPr lang="lv-LV" sz="2800" b="1" dirty="0"/>
              <a:t>nopelnīt</a:t>
            </a:r>
            <a:r>
              <a:rPr lang="lv-LV" sz="2800" dirty="0"/>
              <a:t>!  </a:t>
            </a:r>
            <a:r>
              <a:rPr lang="lv-LV" sz="2800" b="1" dirty="0"/>
              <a:t>Ja</a:t>
            </a:r>
            <a:r>
              <a:rPr lang="lv-LV" sz="2800" dirty="0"/>
              <a:t> tu kaut ko </a:t>
            </a:r>
            <a:r>
              <a:rPr lang="lv-LV" sz="2800" b="1" dirty="0"/>
              <a:t>nopelni</a:t>
            </a:r>
            <a:r>
              <a:rPr lang="lv-LV" sz="2800" dirty="0"/>
              <a:t>, tā vairs </a:t>
            </a:r>
            <a:r>
              <a:rPr lang="lv-LV" sz="2800" b="1" dirty="0"/>
              <a:t>nav dāvana, bet alga</a:t>
            </a:r>
            <a:r>
              <a:rPr lang="lv-LV" sz="2800" dirty="0"/>
              <a:t>.</a:t>
            </a:r>
          </a:p>
          <a:p>
            <a:pPr>
              <a:buFont typeface="Arial" charset="0"/>
              <a:buChar char="•"/>
            </a:pPr>
            <a:r>
              <a:rPr lang="lv-LV" sz="2800" b="1" dirty="0"/>
              <a:t>Dāvana</a:t>
            </a:r>
            <a:r>
              <a:rPr lang="lv-LV" sz="2800" dirty="0"/>
              <a:t> ir kaut kas tāds, kas tev </a:t>
            </a:r>
            <a:r>
              <a:rPr lang="lv-LV" sz="2800" b="1" dirty="0"/>
              <a:t>padodas labāk par citiem!</a:t>
            </a:r>
            <a:endParaRPr lang="lv-LV" sz="2800" dirty="0"/>
          </a:p>
          <a:p>
            <a:pPr>
              <a:buFont typeface="Arial" charset="0"/>
              <a:buChar char="•"/>
            </a:pPr>
            <a:r>
              <a:rPr lang="lv-LV" sz="2800" dirty="0" smtClean="0"/>
              <a:t>Bet </a:t>
            </a:r>
            <a:r>
              <a:rPr lang="lv-LV" sz="2800" dirty="0"/>
              <a:t>ir cilvēki</a:t>
            </a:r>
            <a:r>
              <a:rPr lang="lv-LV" sz="2800" dirty="0" smtClean="0"/>
              <a:t>, </a:t>
            </a:r>
            <a:r>
              <a:rPr lang="lv-LV" sz="2800" dirty="0"/>
              <a:t>kam padodas </a:t>
            </a:r>
            <a:r>
              <a:rPr lang="lv-LV" sz="2800" b="1" dirty="0"/>
              <a:t>tehnikas lietas</a:t>
            </a:r>
            <a:r>
              <a:rPr lang="lv-LV" sz="2800" dirty="0"/>
              <a:t>, kas </a:t>
            </a:r>
            <a:r>
              <a:rPr lang="lv-LV" sz="2800" dirty="0" smtClean="0"/>
              <a:t>viegli var iemācīties spēlēt </a:t>
            </a:r>
            <a:r>
              <a:rPr lang="lv-LV" sz="2800" b="1" dirty="0" smtClean="0"/>
              <a:t>mūzikas instrumentus</a:t>
            </a:r>
            <a:r>
              <a:rPr lang="lv-LV" sz="2800" dirty="0" smtClean="0"/>
              <a:t>, viegli</a:t>
            </a:r>
            <a:r>
              <a:rPr lang="lv-LV" sz="2800" dirty="0" smtClean="0"/>
              <a:t> </a:t>
            </a:r>
            <a:r>
              <a:rPr lang="lv-LV" sz="2800" dirty="0"/>
              <a:t>var </a:t>
            </a:r>
            <a:r>
              <a:rPr lang="lv-LV" sz="2800" b="1" dirty="0"/>
              <a:t>uzstāties publikas priekšā </a:t>
            </a:r>
            <a:r>
              <a:rPr lang="lv-LV" sz="2800" dirty="0"/>
              <a:t>utt.</a:t>
            </a:r>
          </a:p>
        </p:txBody>
      </p:sp>
      <p:pic>
        <p:nvPicPr>
          <p:cNvPr id="39938" name="Picture 2" descr="http://www.sabechotechnosoft.com/ProfileImages/Img_ec3c38c5c9f9a62c7757bcb36d3552dc_ChristmasGiftBo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071546"/>
            <a:ext cx="3643306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868363"/>
          </a:xfrm>
        </p:spPr>
        <p:txBody>
          <a:bodyPr/>
          <a:lstStyle/>
          <a:p>
            <a:r>
              <a:rPr lang="lv-LV" sz="4800" b="1" dirty="0" smtClean="0">
                <a:solidFill>
                  <a:schemeClr val="tx1"/>
                </a:solidFill>
              </a:rPr>
              <a:t>Dieva dāvanas</a:t>
            </a:r>
            <a:endParaRPr lang="lv-LV" sz="4800" b="1" dirty="0" smtClean="0">
              <a:solidFill>
                <a:schemeClr val="tx1"/>
              </a:solidFill>
            </a:endParaRPr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A121B7-B403-4137-92E1-E546C763AB02}" type="slidenum">
              <a:rPr lang="lv-LV" smtClean="0"/>
              <a:pPr/>
              <a:t>5</a:t>
            </a:fld>
            <a:endParaRPr lang="lv-LV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11560" y="1052736"/>
            <a:ext cx="298782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b="1" dirty="0" smtClean="0"/>
              <a:t>Dabiskie talanti</a:t>
            </a:r>
          </a:p>
          <a:p>
            <a:r>
              <a:rPr lang="lv-LV" sz="2800" dirty="0" smtClean="0"/>
              <a:t>v</a:t>
            </a:r>
            <a:r>
              <a:rPr lang="lv-LV" sz="2800" dirty="0" smtClean="0"/>
              <a:t>isiem cilvēkiem</a:t>
            </a:r>
            <a:endParaRPr lang="lv-LV" sz="2800" dirty="0"/>
          </a:p>
        </p:txBody>
      </p:sp>
      <p:pic>
        <p:nvPicPr>
          <p:cNvPr id="7" name="Picture 2" descr="Attēlu rezultāti vaicājumam “talants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3986743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050" name="AutoShape 2" descr="FIVE TRUTHS ABOUT THE HOLY SPIRIT - Bibleandprayers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FIVE TRUTHS ABOUT THE HOLY SPIRIT - Bibleandprayers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7536" y="1988840"/>
            <a:ext cx="4176464" cy="26176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Right Arrow 10"/>
          <p:cNvSpPr/>
          <p:nvPr/>
        </p:nvSpPr>
        <p:spPr>
          <a:xfrm rot="7995313">
            <a:off x="1685229" y="435768"/>
            <a:ext cx="792088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2859893">
            <a:off x="6653043" y="435845"/>
            <a:ext cx="792088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652120" y="1052736"/>
            <a:ext cx="32403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b="1" dirty="0" smtClean="0"/>
              <a:t>Sv.Gara dāvanas</a:t>
            </a:r>
          </a:p>
          <a:p>
            <a:r>
              <a:rPr lang="lv-LV" sz="2800" dirty="0" smtClean="0"/>
              <a:t>kristiešiem</a:t>
            </a:r>
            <a:endParaRPr lang="lv-LV" sz="2800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72008" y="4923165"/>
            <a:ext cx="413995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dirty="0" smtClean="0"/>
              <a:t>Lietas, kas padodas labāk kā citiem kopš dzimšanas</a:t>
            </a:r>
            <a:endParaRPr lang="lv-LV" sz="2800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4788024" y="4923165"/>
            <a:ext cx="413995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dirty="0" smtClean="0"/>
              <a:t>Lietas, ko Dievs dāvā kristiešiem draudzē kalpošanai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700" i="1" smtClean="0"/>
              <a:t>4 Ir dažādas dāvanas, bet tas pats Gars. 5 Ir dažādas kalpošanas, bet tas pats Kungs. 6 Ir dažādas spēka izpausmes, bet tas pats Dievs, kas visu visā rosina. 7 Bet ikvienam tiek dota Gara atklāsme kopīgam labumam.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85875"/>
            <a:ext cx="658822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b="1" dirty="0" smtClean="0"/>
              <a:t>Dāvanas</a:t>
            </a:r>
            <a:r>
              <a:rPr lang="lv-LV" sz="2800" dirty="0" smtClean="0"/>
              <a:t> </a:t>
            </a:r>
            <a:r>
              <a:rPr lang="lv-LV" sz="2800" dirty="0"/>
              <a:t>ir </a:t>
            </a:r>
            <a:r>
              <a:rPr lang="lv-LV" sz="2800" b="1" dirty="0"/>
              <a:t>dotas</a:t>
            </a:r>
            <a:r>
              <a:rPr lang="lv-LV" sz="2800" dirty="0"/>
              <a:t>, lai </a:t>
            </a:r>
            <a:r>
              <a:rPr lang="lv-LV" sz="2800" b="1" dirty="0"/>
              <a:t>kalpotu </a:t>
            </a:r>
            <a:r>
              <a:rPr lang="lv-LV" sz="2800" b="1" dirty="0" smtClean="0"/>
              <a:t>citiem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 typeface="Arial" charset="0"/>
              <a:buChar char="•"/>
            </a:pPr>
            <a:r>
              <a:rPr lang="lv-LV" sz="2800" b="1" dirty="0"/>
              <a:t>Gara dāvanas kopējam labumam</a:t>
            </a:r>
            <a:r>
              <a:rPr lang="lv-LV" sz="2800" dirty="0"/>
              <a:t>, ne </a:t>
            </a:r>
            <a:r>
              <a:rPr lang="lv-LV" sz="2800" b="1" dirty="0"/>
              <a:t>sev, </a:t>
            </a:r>
            <a:r>
              <a:rPr lang="lv-LV" sz="2800" dirty="0"/>
              <a:t>ne </a:t>
            </a:r>
            <a:r>
              <a:rPr lang="lv-LV" sz="2800" b="1" dirty="0"/>
              <a:t>sevis izcelšanai </a:t>
            </a:r>
            <a:r>
              <a:rPr lang="lv-LV" sz="2800" dirty="0"/>
              <a:t>citu labā!</a:t>
            </a:r>
            <a:endParaRPr lang="lv-LV" sz="2800" b="1" dirty="0"/>
          </a:p>
          <a:p>
            <a:pPr>
              <a:buFont typeface="Arial" charset="0"/>
              <a:buChar char="•"/>
            </a:pPr>
            <a:r>
              <a:rPr lang="lv-LV" sz="2800" dirty="0"/>
              <a:t>Kur </a:t>
            </a:r>
            <a:r>
              <a:rPr lang="lv-LV" sz="2800" b="1" dirty="0"/>
              <a:t>dāvanas</a:t>
            </a:r>
            <a:r>
              <a:rPr lang="lv-LV" sz="2800" dirty="0"/>
              <a:t> tiek </a:t>
            </a:r>
            <a:r>
              <a:rPr lang="lv-LV" sz="2800" b="1" dirty="0"/>
              <a:t>pareizi lietotas</a:t>
            </a:r>
            <a:r>
              <a:rPr lang="lv-LV" sz="2800" dirty="0"/>
              <a:t>, tur tās </a:t>
            </a:r>
            <a:r>
              <a:rPr lang="lv-LV" sz="2800" b="1" dirty="0"/>
              <a:t>nes augļus.</a:t>
            </a:r>
          </a:p>
          <a:p>
            <a:pPr>
              <a:buFont typeface="Arial" charset="0"/>
              <a:buChar char="•"/>
            </a:pPr>
            <a:r>
              <a:rPr lang="lv-LV" sz="2800" b="1" dirty="0"/>
              <a:t>Baznīcā </a:t>
            </a:r>
            <a:r>
              <a:rPr lang="lv-LV" sz="2800" dirty="0"/>
              <a:t>ir dažādi </a:t>
            </a:r>
            <a:r>
              <a:rPr lang="lv-LV" sz="2800" b="1" dirty="0"/>
              <a:t>amati</a:t>
            </a:r>
            <a:r>
              <a:rPr lang="lv-LV" sz="2800" dirty="0"/>
              <a:t>: </a:t>
            </a:r>
            <a:r>
              <a:rPr lang="lv-LV" sz="2800" b="1" dirty="0"/>
              <a:t>mācītāji</a:t>
            </a:r>
            <a:r>
              <a:rPr lang="lv-LV" sz="2800" dirty="0"/>
              <a:t>, </a:t>
            </a:r>
            <a:r>
              <a:rPr lang="lv-LV" sz="2800" dirty="0" smtClean="0"/>
              <a:t>dr</a:t>
            </a:r>
            <a:r>
              <a:rPr lang="lv-LV" sz="2800" dirty="0" smtClean="0"/>
              <a:t>audzes</a:t>
            </a:r>
            <a:r>
              <a:rPr lang="lv-LV" sz="2800" dirty="0" smtClean="0"/>
              <a:t> </a:t>
            </a:r>
            <a:r>
              <a:rPr lang="lv-LV" sz="2800" b="1" dirty="0"/>
              <a:t>padome</a:t>
            </a:r>
            <a:r>
              <a:rPr lang="lv-LV" sz="2800" dirty="0"/>
              <a:t>, </a:t>
            </a:r>
            <a:r>
              <a:rPr lang="lv-LV" sz="2800" b="1" dirty="0" err="1"/>
              <a:t>perminderi</a:t>
            </a:r>
            <a:r>
              <a:rPr lang="lv-LV" sz="2800" dirty="0"/>
              <a:t>, </a:t>
            </a:r>
            <a:r>
              <a:rPr lang="lv-LV" sz="2800" b="1" dirty="0"/>
              <a:t>mūziķi</a:t>
            </a:r>
            <a:r>
              <a:rPr lang="lv-LV" sz="2800" dirty="0"/>
              <a:t>, </a:t>
            </a:r>
            <a:r>
              <a:rPr lang="lv-LV" sz="2800" b="1" dirty="0" smtClean="0"/>
              <a:t>skolotāji</a:t>
            </a:r>
            <a:r>
              <a:rPr lang="lv-LV" sz="2800" dirty="0" smtClean="0"/>
              <a:t>, </a:t>
            </a:r>
            <a:r>
              <a:rPr lang="lv-LV" sz="2800" b="1" dirty="0" smtClean="0"/>
              <a:t>grupiņu vadītāji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 typeface="Arial" charset="0"/>
              <a:buChar char="•"/>
            </a:pPr>
            <a:r>
              <a:rPr lang="lv-LV" sz="2800" dirty="0"/>
              <a:t>Katram </a:t>
            </a:r>
            <a:r>
              <a:rPr lang="lv-LV" sz="2800" b="1" dirty="0"/>
              <a:t>amatam</a:t>
            </a:r>
            <a:r>
              <a:rPr lang="lv-LV" sz="2800" dirty="0"/>
              <a:t> ir vajadzīgas savas </a:t>
            </a:r>
            <a:r>
              <a:rPr lang="lv-LV" sz="2800" b="1" dirty="0"/>
              <a:t>dāvanas</a:t>
            </a:r>
            <a:r>
              <a:rPr lang="lv-LV" sz="2800" dirty="0"/>
              <a:t>. V</a:t>
            </a:r>
            <a:r>
              <a:rPr lang="nb-NO" sz="2800" dirty="0"/>
              <a:t>isiem </a:t>
            </a:r>
            <a:r>
              <a:rPr lang="nb-NO" sz="2800" b="1" dirty="0"/>
              <a:t>kādas dāvanas jau ir</a:t>
            </a:r>
            <a:r>
              <a:rPr lang="lv-LV" sz="2800" dirty="0"/>
              <a:t>.</a:t>
            </a:r>
          </a:p>
          <a:p>
            <a:pPr>
              <a:buFont typeface="Arial" charset="0"/>
              <a:buChar char="•"/>
            </a:pPr>
            <a:r>
              <a:rPr lang="lv-LV" sz="2800" b="1" dirty="0"/>
              <a:t>Labi</a:t>
            </a:r>
            <a:r>
              <a:rPr lang="lv-LV" sz="2800" dirty="0"/>
              <a:t> un </a:t>
            </a:r>
            <a:r>
              <a:rPr lang="lv-LV" sz="2800" b="1" dirty="0"/>
              <a:t>svētīgi</a:t>
            </a:r>
            <a:r>
              <a:rPr lang="lv-LV" sz="2800" dirty="0"/>
              <a:t> ir, ja </a:t>
            </a:r>
            <a:r>
              <a:rPr lang="lv-LV" sz="2800" b="1" dirty="0"/>
              <a:t>katrs kalpo atbilstoši</a:t>
            </a:r>
            <a:r>
              <a:rPr lang="lv-LV" sz="2800" dirty="0"/>
              <a:t> savām </a:t>
            </a:r>
            <a:r>
              <a:rPr lang="lv-LV" sz="2800" b="1" dirty="0"/>
              <a:t>dāvanām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504140-CD5F-419A-A73C-DFD61A5017BA}" type="slidenum">
              <a:rPr lang="lv-LV" smtClean="0"/>
              <a:pPr/>
              <a:t>6</a:t>
            </a:fld>
            <a:endParaRPr lang="lv-LV" smtClean="0"/>
          </a:p>
        </p:txBody>
      </p:sp>
      <p:pic>
        <p:nvPicPr>
          <p:cNvPr id="13314" name="Picture 2" descr="The Holy Spirit and His Gifts eBook by Dr. Anthony Landon - EPUB | Rakuten  Kobo Greece"/>
          <p:cNvPicPr>
            <a:picLocks noChangeAspect="1" noChangeArrowheads="1"/>
          </p:cNvPicPr>
          <p:nvPr/>
        </p:nvPicPr>
        <p:blipFill>
          <a:blip r:embed="rId2" cstate="print"/>
          <a:srcRect b="20777"/>
          <a:stretch>
            <a:fillRect/>
          </a:stretch>
        </p:blipFill>
        <p:spPr bwMode="auto">
          <a:xfrm>
            <a:off x="6372200" y="1484784"/>
            <a:ext cx="2771800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90AA48-3CE3-4286-A469-724E353ED03E}" type="slidenum">
              <a:rPr lang="lv-LV" smtClean="0"/>
              <a:pPr>
                <a:defRPr/>
              </a:pPr>
              <a:t>7</a:t>
            </a:fld>
            <a:endParaRPr lang="lv-LV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762000" marR="0" lvl="0" indent="-762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80/20 princips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 descr="Image result for 80/20"/>
          <p:cNvPicPr>
            <a:picLocks noChangeAspect="1" noChangeArrowheads="1"/>
          </p:cNvPicPr>
          <p:nvPr/>
        </p:nvPicPr>
        <p:blipFill>
          <a:blip r:embed="rId2" cstate="print"/>
          <a:srcRect l="7500" r="6999"/>
          <a:stretch>
            <a:fillRect/>
          </a:stretch>
        </p:blipFill>
        <p:spPr bwMode="auto">
          <a:xfrm>
            <a:off x="6357918" y="0"/>
            <a:ext cx="2786082" cy="21767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857232"/>
            <a:ext cx="6076397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Image result for 80/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5000637"/>
            <a:ext cx="7000924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90AA48-3CE3-4286-A469-724E353ED03E}" type="slidenum">
              <a:rPr lang="lv-LV" smtClean="0"/>
              <a:pPr>
                <a:defRPr/>
              </a:pPr>
              <a:t>8</a:t>
            </a:fld>
            <a:endParaRPr lang="lv-LV"/>
          </a:p>
        </p:txBody>
      </p:sp>
      <p:pic>
        <p:nvPicPr>
          <p:cNvPr id="3" name="Picture 2" descr="253 Wheel And Axle Illustrations &amp;amp; Clip Art - iSto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284984"/>
            <a:ext cx="8064896" cy="3573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 smtClean="0">
                <a:latin typeface="+mj-lt"/>
                <a:ea typeface="+mj-ea"/>
                <a:cs typeface="+mj-cs"/>
              </a:rPr>
              <a:t>Dāvanas </a:t>
            </a:r>
            <a:r>
              <a:rPr lang="lv-LV" sz="4800" b="1" dirty="0" smtClean="0">
                <a:latin typeface="+mj-lt"/>
                <a:ea typeface="+mj-ea"/>
                <a:cs typeface="+mj-cs"/>
              </a:rPr>
              <a:t>baznīcā</a:t>
            </a:r>
            <a:endParaRPr lang="lv-LV" sz="4800" b="1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92696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i="1" dirty="0" smtClean="0"/>
              <a:t>11 To visu dara tas pats Gars, piešķirdams katram atsevišķi, kā viņš to grib.</a:t>
            </a:r>
            <a:endParaRPr lang="lv-LV" sz="2800" i="1" dirty="0" smtClean="0">
              <a:cs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lv-LV" sz="2800" dirty="0" smtClean="0">
                <a:cs typeface="Arial" charset="0"/>
              </a:rPr>
              <a:t>Bieži </a:t>
            </a:r>
            <a:r>
              <a:rPr lang="lv-LV" sz="2800" dirty="0" smtClean="0">
                <a:cs typeface="Arial" charset="0"/>
              </a:rPr>
              <a:t>mēs </a:t>
            </a:r>
            <a:r>
              <a:rPr lang="lv-LV" sz="2800" b="1" dirty="0" smtClean="0">
                <a:cs typeface="Arial" charset="0"/>
              </a:rPr>
              <a:t>velkam </a:t>
            </a:r>
            <a:r>
              <a:rPr lang="lv-LV" sz="2800" b="1" dirty="0" smtClean="0">
                <a:cs typeface="Arial" charset="0"/>
              </a:rPr>
              <a:t>vezumu </a:t>
            </a:r>
            <a:r>
              <a:rPr lang="lv-LV" sz="2800" dirty="0" smtClean="0">
                <a:cs typeface="Arial" charset="0"/>
              </a:rPr>
              <a:t>uz priekšu ar to, kas </a:t>
            </a:r>
            <a:r>
              <a:rPr lang="lv-LV" sz="2800" b="1" dirty="0" smtClean="0">
                <a:cs typeface="Arial" charset="0"/>
              </a:rPr>
              <a:t>nav mūsu </a:t>
            </a:r>
            <a:r>
              <a:rPr lang="lv-LV" sz="2800" b="1" dirty="0" smtClean="0">
                <a:cs typeface="Arial" charset="0"/>
              </a:rPr>
              <a:t>dāvana </a:t>
            </a:r>
            <a:r>
              <a:rPr lang="lv-LV" sz="2800" dirty="0" smtClean="0">
                <a:cs typeface="Arial" charset="0"/>
              </a:rPr>
              <a:t>un </a:t>
            </a:r>
            <a:r>
              <a:rPr lang="lv-LV" sz="2800" dirty="0" smtClean="0">
                <a:cs typeface="Arial" charset="0"/>
              </a:rPr>
              <a:t>tāpēc mums </a:t>
            </a:r>
            <a:r>
              <a:rPr lang="lv-LV" sz="2800" dirty="0" smtClean="0">
                <a:cs typeface="Arial" charset="0"/>
              </a:rPr>
              <a:t>iet</a:t>
            </a:r>
            <a:r>
              <a:rPr lang="lv-LV" sz="2800" dirty="0" smtClean="0">
                <a:cs typeface="Arial" charset="0"/>
              </a:rPr>
              <a:t> </a:t>
            </a:r>
            <a:r>
              <a:rPr lang="lv-LV" sz="2800" b="1" dirty="0" smtClean="0">
                <a:cs typeface="Arial" charset="0"/>
              </a:rPr>
              <a:t>grūti</a:t>
            </a:r>
            <a:r>
              <a:rPr lang="lv-LV" sz="2800" dirty="0" smtClean="0">
                <a:cs typeface="Arial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Bet </a:t>
            </a:r>
            <a:r>
              <a:rPr lang="lv-LV" sz="2800" b="1" dirty="0" smtClean="0"/>
              <a:t>tai pašā laikā </a:t>
            </a:r>
            <a:r>
              <a:rPr lang="lv-LV" sz="2800" dirty="0" smtClean="0"/>
              <a:t>nepamanām </a:t>
            </a:r>
            <a:r>
              <a:rPr lang="lv-LV" sz="2800" b="1" dirty="0" smtClean="0"/>
              <a:t>draudzē cilvēkus</a:t>
            </a:r>
            <a:r>
              <a:rPr lang="lv-LV" sz="2800" dirty="0" smtClean="0"/>
              <a:t>, </a:t>
            </a:r>
            <a:r>
              <a:rPr lang="lv-LV" sz="2800" dirty="0" smtClean="0"/>
              <a:t>kam </a:t>
            </a:r>
            <a:r>
              <a:rPr lang="lv-LV" sz="2800" dirty="0" smtClean="0"/>
              <a:t>ir </a:t>
            </a:r>
            <a:r>
              <a:rPr lang="lv-LV" sz="2800" b="1" dirty="0" smtClean="0"/>
              <a:t>t</a:t>
            </a:r>
            <a:r>
              <a:rPr lang="lv-LV" sz="2800" b="1" dirty="0" smtClean="0"/>
              <a:t>ādas dāvanas</a:t>
            </a:r>
            <a:r>
              <a:rPr lang="lv-LV" sz="2800" dirty="0" smtClean="0"/>
              <a:t>, kas mums trūkst.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7277D4A-C57F-4E35-ACAC-88A413FA7F5F}" type="slidenum">
              <a:rPr lang="lv-LV" sz="1400"/>
              <a:pPr algn="r"/>
              <a:t>9</a:t>
            </a:fld>
            <a:endParaRPr lang="lv-LV" sz="1400"/>
          </a:p>
        </p:txBody>
      </p:sp>
      <p:sp>
        <p:nvSpPr>
          <p:cNvPr id="409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790B1B1-EF6E-41CB-AE94-3864C8081294}" type="slidenum">
              <a:rPr lang="lv-LV" sz="1400"/>
              <a:pPr algn="r"/>
              <a:t>9</a:t>
            </a:fld>
            <a:endParaRPr lang="lv-LV" sz="1400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643834" cy="549275"/>
          </a:xfrm>
        </p:spPr>
        <p:txBody>
          <a:bodyPr/>
          <a:lstStyle/>
          <a:p>
            <a:pPr marL="762000" indent="-762000" eaLnBrk="1" hangingPunct="1"/>
            <a:r>
              <a:rPr lang="lv-LV" sz="4000" b="1" dirty="0" smtClean="0">
                <a:solidFill>
                  <a:schemeClr val="tx1"/>
                </a:solidFill>
              </a:rPr>
              <a:t>1.Kor.12 Sv. Gara dāvanas</a:t>
            </a:r>
            <a:r>
              <a:rPr lang="en-US" sz="4000" dirty="0" smtClean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538722"/>
            <a:ext cx="9144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500" b="1" dirty="0" smtClean="0"/>
              <a:t>gudrība</a:t>
            </a:r>
            <a:r>
              <a:rPr lang="lv-LV" sz="2500" dirty="0" smtClean="0"/>
              <a:t> – salikt kopā, teoloģijā ļoti svarīgi, visi lasa,                               bet nevar salikt kopā</a:t>
            </a:r>
            <a:endParaRPr lang="en-US" sz="2500" dirty="0" smtClean="0"/>
          </a:p>
          <a:p>
            <a:pPr>
              <a:buFont typeface="Arial" pitchFamily="34" charset="0"/>
              <a:buChar char="•"/>
            </a:pPr>
            <a:r>
              <a:rPr lang="lv-LV" sz="2500" b="1" dirty="0" smtClean="0"/>
              <a:t>atziņa</a:t>
            </a:r>
            <a:r>
              <a:rPr lang="lv-LV" sz="2500" dirty="0" smtClean="0"/>
              <a:t> – atklāsme, kas saistīta ar noslēpumu</a:t>
            </a:r>
            <a:endParaRPr lang="en-US" sz="2500" dirty="0" smtClean="0"/>
          </a:p>
          <a:p>
            <a:pPr>
              <a:buFont typeface="Arial" pitchFamily="34" charset="0"/>
              <a:buChar char="•"/>
            </a:pPr>
            <a:r>
              <a:rPr lang="lv-LV" sz="2500" b="1" dirty="0" smtClean="0"/>
              <a:t>ticības dāvana</a:t>
            </a:r>
            <a:r>
              <a:rPr lang="lv-LV" sz="2500" dirty="0" smtClean="0"/>
              <a:t> – varonīgā ticība, pretēji apkārtējiem, kā Ābrahamam, te runa par īpašu ticību, no kā citiem smelties</a:t>
            </a:r>
            <a:endParaRPr lang="en-US" sz="2500" dirty="0" smtClean="0"/>
          </a:p>
          <a:p>
            <a:pPr>
              <a:buFont typeface="Arial" pitchFamily="34" charset="0"/>
              <a:buChar char="•"/>
            </a:pPr>
            <a:r>
              <a:rPr lang="lv-LV" sz="2500" b="1" dirty="0" err="1" smtClean="0"/>
              <a:t>padomdošana</a:t>
            </a:r>
            <a:r>
              <a:rPr lang="lv-LV" sz="2500" b="1" dirty="0" smtClean="0"/>
              <a:t> – </a:t>
            </a:r>
            <a:r>
              <a:rPr lang="lv-LV" sz="2500" dirty="0" smtClean="0"/>
              <a:t>ir cilvēki, pie kuriem cilvēki stāv rindā </a:t>
            </a:r>
            <a:endParaRPr lang="lv-LV" sz="2500" b="1" dirty="0" smtClean="0"/>
          </a:p>
          <a:p>
            <a:pPr>
              <a:buFont typeface="Arial" pitchFamily="34" charset="0"/>
              <a:buChar char="•"/>
            </a:pPr>
            <a:r>
              <a:rPr lang="lv-LV" sz="2500" b="1" dirty="0" smtClean="0"/>
              <a:t>dziedināt</a:t>
            </a:r>
            <a:r>
              <a:rPr lang="lv-LV" sz="2500" dirty="0" smtClean="0"/>
              <a:t> – </a:t>
            </a:r>
            <a:r>
              <a:rPr lang="lv-LV" sz="2500" dirty="0" smtClean="0"/>
              <a:t>kā apustuļi ar aizlūgšanu</a:t>
            </a:r>
            <a:endParaRPr lang="en-US" sz="2500" dirty="0" smtClean="0"/>
          </a:p>
          <a:p>
            <a:pPr>
              <a:buFont typeface="Arial" pitchFamily="34" charset="0"/>
              <a:buChar char="•"/>
            </a:pPr>
            <a:r>
              <a:rPr lang="lv-LV" sz="2500" b="1" dirty="0" smtClean="0"/>
              <a:t>brīnumus darīt</a:t>
            </a:r>
            <a:r>
              <a:rPr lang="lv-LV" sz="2500" dirty="0" smtClean="0"/>
              <a:t> – kā Elijam vai </a:t>
            </a:r>
            <a:r>
              <a:rPr lang="lv-LV" sz="2500" dirty="0" err="1" smtClean="0"/>
              <a:t>Elīsam</a:t>
            </a:r>
            <a:endParaRPr lang="en-US" sz="2500" dirty="0" smtClean="0"/>
          </a:p>
          <a:p>
            <a:pPr>
              <a:buFont typeface="Arial" pitchFamily="34" charset="0"/>
              <a:buChar char="•"/>
            </a:pPr>
            <a:r>
              <a:rPr lang="lv-LV" sz="2500" b="1" dirty="0" smtClean="0"/>
              <a:t>pravietot</a:t>
            </a:r>
            <a:r>
              <a:rPr lang="lv-LV" sz="2500" dirty="0" smtClean="0"/>
              <a:t> - 2 nozīmes: 1. par nākotni un 2. runā par ticības analoģiju - Dieva mācību saviem vārdiem</a:t>
            </a:r>
            <a:endParaRPr lang="en-US" sz="2500" dirty="0" smtClean="0"/>
          </a:p>
          <a:p>
            <a:pPr>
              <a:buFont typeface="Arial" pitchFamily="34" charset="0"/>
              <a:buChar char="•"/>
            </a:pPr>
            <a:r>
              <a:rPr lang="lv-LV" sz="2500" b="1" dirty="0" smtClean="0"/>
              <a:t>gara izšķiršana</a:t>
            </a:r>
            <a:r>
              <a:rPr lang="lv-LV" sz="2500" dirty="0" smtClean="0"/>
              <a:t> kā Luteram – par maldu gariem sauca maldu sludinātājus un gara pazinēji netiek cienīti</a:t>
            </a:r>
            <a:endParaRPr lang="en-US" sz="2500" dirty="0" smtClean="0"/>
          </a:p>
          <a:p>
            <a:pPr>
              <a:buFont typeface="Arial" pitchFamily="34" charset="0"/>
              <a:buChar char="•"/>
            </a:pPr>
            <a:r>
              <a:rPr lang="lv-LV" sz="2500" b="1" dirty="0" smtClean="0"/>
              <a:t>mēlēs runāšana</a:t>
            </a:r>
            <a:r>
              <a:rPr lang="lv-LV" sz="2500" dirty="0" smtClean="0"/>
              <a:t> – pēdējā dāvana, nav svarīgi kādā valodā runā, bet ko pasaka, jo katrā valodā var Dievu teikt un nolādēt.</a:t>
            </a:r>
          </a:p>
          <a:p>
            <a:pPr>
              <a:buFont typeface="Arial" pitchFamily="34" charset="0"/>
              <a:buChar char="•"/>
            </a:pPr>
            <a:r>
              <a:rPr lang="lv-LV" sz="2500" b="1" dirty="0" smtClean="0"/>
              <a:t>mēļu tulkošana </a:t>
            </a:r>
            <a:r>
              <a:rPr lang="lv-LV" sz="2500" dirty="0" smtClean="0"/>
              <a:t>– Ap. Pāvils saka, ka labāk runāt saprotami 5 vārdus nekā 1000 mēlēs (1.Kor.14:19), bet ja runā, tad lai tulko.</a:t>
            </a:r>
            <a:endParaRPr lang="lv-LV" sz="2500" b="1" dirty="0"/>
          </a:p>
        </p:txBody>
      </p:sp>
      <p:pic>
        <p:nvPicPr>
          <p:cNvPr id="11271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06929" y="-285776"/>
            <a:ext cx="1737071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2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2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3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3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32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32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3525</TotalTime>
  <Words>877</Words>
  <Application>Microsoft Office PowerPoint</Application>
  <PresentationFormat>On-screen Show (4:3)</PresentationFormat>
  <Paragraphs>93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1.Kor.12:4-11 Sv.Gara dāvanas</vt:lpstr>
      <vt:lpstr>1.Kor.12:4-11 Sv.Gara dāvanas</vt:lpstr>
      <vt:lpstr>Slide 3</vt:lpstr>
      <vt:lpstr>Dāvanas</vt:lpstr>
      <vt:lpstr>Dieva dāvanas</vt:lpstr>
      <vt:lpstr>Slide 6</vt:lpstr>
      <vt:lpstr>Slide 7</vt:lpstr>
      <vt:lpstr>Slide 8</vt:lpstr>
      <vt:lpstr>1.Kor.12 Sv. Gara dāvanas  </vt:lpstr>
      <vt:lpstr>Rom.12 Sv. Gara dāvanas  </vt:lpstr>
      <vt:lpstr>Sv. Gara dāvanas  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114</cp:revision>
  <dcterms:created xsi:type="dcterms:W3CDTF">2010-10-07T14:46:11Z</dcterms:created>
  <dcterms:modified xsi:type="dcterms:W3CDTF">2022-08-15T07:52:02Z</dcterms:modified>
</cp:coreProperties>
</file>