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1" r:id="rId2"/>
    <p:sldId id="293" r:id="rId3"/>
    <p:sldId id="302" r:id="rId4"/>
    <p:sldId id="261" r:id="rId5"/>
    <p:sldId id="303" r:id="rId6"/>
    <p:sldId id="306" r:id="rId7"/>
    <p:sldId id="305" r:id="rId8"/>
    <p:sldId id="285" r:id="rId9"/>
    <p:sldId id="304" r:id="rId10"/>
    <p:sldId id="283" r:id="rId11"/>
    <p:sldId id="294" r:id="rId12"/>
    <p:sldId id="289" r:id="rId13"/>
    <p:sldId id="299" r:id="rId14"/>
    <p:sldId id="308" r:id="rId15"/>
    <p:sldId id="295" r:id="rId16"/>
    <p:sldId id="296" r:id="rId17"/>
    <p:sldId id="297" r:id="rId18"/>
    <p:sldId id="298" r:id="rId19"/>
    <p:sldId id="292" r:id="rId20"/>
    <p:sldId id="300" r:id="rId21"/>
    <p:sldId id="307" r:id="rId2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11/23/2023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7384"/>
            <a:ext cx="8964612" cy="783531"/>
          </a:xfrm>
        </p:spPr>
        <p:txBody>
          <a:bodyPr/>
          <a:lstStyle/>
          <a:p>
            <a:pPr eaLnBrk="1" hangingPunct="1"/>
            <a:r>
              <a:rPr lang="lv-LV" sz="3600" b="1" dirty="0" smtClean="0"/>
              <a:t>Jņ.at.20:11-15 Grāmatas</a:t>
            </a:r>
          </a:p>
        </p:txBody>
      </p:sp>
      <p:pic>
        <p:nvPicPr>
          <p:cNvPr id="3075" name="Picture 3" descr="DOVE019"/>
          <p:cNvPicPr>
            <a:picLocks noChangeAspect="1" noChangeArrowheads="1"/>
          </p:cNvPicPr>
          <p:nvPr/>
        </p:nvPicPr>
        <p:blipFill>
          <a:blip r:embed="rId2" cstate="print"/>
          <a:srcRect/>
          <a:stretch>
            <a:fillRect/>
          </a:stretch>
        </p:blipFill>
        <p:spPr bwMode="auto">
          <a:xfrm>
            <a:off x="32306" y="72554"/>
            <a:ext cx="435238" cy="620142"/>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smtClean="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26</a:t>
            </a:r>
            <a:r>
              <a:rPr lang="lv-LV" sz="2000" dirty="0" smtClean="0"/>
              <a:t>.nov.2023.</a:t>
            </a:r>
            <a:endParaRPr lang="lv-LV" sz="2000" dirty="0"/>
          </a:p>
        </p:txBody>
      </p:sp>
      <p:pic>
        <p:nvPicPr>
          <p:cNvPr id="7" name="Picture 1"/>
          <p:cNvPicPr>
            <a:picLocks noChangeAspect="1" noChangeArrowheads="1"/>
          </p:cNvPicPr>
          <p:nvPr/>
        </p:nvPicPr>
        <p:blipFill>
          <a:blip r:embed="rId3" cstate="print"/>
          <a:srcRect/>
          <a:stretch>
            <a:fillRect/>
          </a:stretch>
        </p:blipFill>
        <p:spPr bwMode="auto">
          <a:xfrm>
            <a:off x="179511" y="1052736"/>
            <a:ext cx="4465849" cy="5616624"/>
          </a:xfrm>
          <a:prstGeom prst="rect">
            <a:avLst/>
          </a:prstGeom>
          <a:ln>
            <a:noFill/>
          </a:ln>
          <a:effectLst>
            <a:softEdge rad="112500"/>
          </a:effectLst>
        </p:spPr>
      </p:pic>
      <p:pic>
        <p:nvPicPr>
          <p:cNvPr id="8" name="Picture 2"/>
          <p:cNvPicPr>
            <a:picLocks noChangeAspect="1" noChangeArrowheads="1"/>
          </p:cNvPicPr>
          <p:nvPr/>
        </p:nvPicPr>
        <p:blipFill>
          <a:blip r:embed="rId4" cstate="print"/>
          <a:srcRect/>
          <a:stretch>
            <a:fillRect/>
          </a:stretch>
        </p:blipFill>
        <p:spPr bwMode="auto">
          <a:xfrm>
            <a:off x="4384129" y="836712"/>
            <a:ext cx="4580359" cy="57606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12c Mirušie tika tiesāti pēc tā, kas rakstīts grāmatās, pēc viņu darbiem. 13 Jūra atdeva savus mirušos, nāve un viņas valstība atdeva savus mirušos; un tie tika tiesāti, ikviens pēc viņa darbiem.</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10</a:t>
            </a:fld>
            <a:endParaRPr lang="lv-LV" smtClean="0"/>
          </a:p>
        </p:txBody>
      </p:sp>
      <p:pic>
        <p:nvPicPr>
          <p:cNvPr id="9218" name="Picture 2" descr="Getting in (and Out of) Line - The New York Times"/>
          <p:cNvPicPr>
            <a:picLocks noChangeAspect="1" noChangeArrowheads="1"/>
          </p:cNvPicPr>
          <p:nvPr/>
        </p:nvPicPr>
        <p:blipFill>
          <a:blip r:embed="rId2" cstate="print"/>
          <a:srcRect/>
          <a:stretch>
            <a:fillRect/>
          </a:stretch>
        </p:blipFill>
        <p:spPr bwMode="auto">
          <a:xfrm>
            <a:off x="113492" y="3068960"/>
            <a:ext cx="9030508" cy="3672408"/>
          </a:xfrm>
          <a:prstGeom prst="rect">
            <a:avLst/>
          </a:prstGeom>
          <a:ln>
            <a:noFill/>
          </a:ln>
          <a:effectLst>
            <a:softEdge rad="112500"/>
          </a:effectLst>
        </p:spPr>
      </p:pic>
      <p:pic>
        <p:nvPicPr>
          <p:cNvPr id="8" name="Picture 1"/>
          <p:cNvPicPr>
            <a:picLocks noChangeAspect="1" noChangeArrowheads="1"/>
          </p:cNvPicPr>
          <p:nvPr/>
        </p:nvPicPr>
        <p:blipFill>
          <a:blip r:embed="rId3" cstate="print"/>
          <a:srcRect/>
          <a:stretch>
            <a:fillRect/>
          </a:stretch>
        </p:blipFill>
        <p:spPr bwMode="auto">
          <a:xfrm>
            <a:off x="6732240" y="3348098"/>
            <a:ext cx="2411760" cy="3033230"/>
          </a:xfrm>
          <a:prstGeom prst="rect">
            <a:avLst/>
          </a:prstGeom>
          <a:ln>
            <a:noFill/>
          </a:ln>
          <a:effectLst>
            <a:softEdge rad="112500"/>
          </a:effectLst>
        </p:spPr>
      </p:pic>
      <p:sp>
        <p:nvSpPr>
          <p:cNvPr id="9" name="Rounded Rectangle 8"/>
          <p:cNvSpPr/>
          <p:nvPr/>
        </p:nvSpPr>
        <p:spPr>
          <a:xfrm>
            <a:off x="251520" y="1844824"/>
            <a:ext cx="8640960"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Kurš gan var pastāvēt, ja visi mūsu grēki top zināmi?</a:t>
            </a:r>
            <a:endParaRPr lang="en-US"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fade">
                                      <p:cBhvr>
                                        <p:cTn id="12" dur="2000"/>
                                        <p:tgtEl>
                                          <p:spTgt spid="921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12c </a:t>
            </a:r>
            <a:r>
              <a:rPr lang="lv-LV" sz="2800" i="1" dirty="0" smtClean="0"/>
              <a:t>Mirušie tika tiesāti pēc tā, kas rakstīts grāmatās, pēc viņu darbiem</a:t>
            </a:r>
            <a:r>
              <a:rPr lang="lv-LV" sz="2800" i="1" dirty="0" smtClean="0"/>
              <a:t>... </a:t>
            </a:r>
            <a:r>
              <a:rPr lang="lv-LV" sz="2800" i="1" dirty="0" smtClean="0"/>
              <a:t>14 Arī nāvi un nāves valstību iemeta uguns jūrā. Šī ir otrā nāve - uguns jūra. 15 Ja, kas nebija rakstīts dzīvības grāmatā, to iemeta uguns jūrā.</a:t>
            </a:r>
          </a:p>
          <a:p>
            <a:pPr marL="0" indent="0" algn="just">
              <a:lnSpc>
                <a:spcPct val="80000"/>
              </a:lnSpc>
              <a:spcBef>
                <a:spcPct val="0"/>
              </a:spcBef>
              <a:buNone/>
            </a:pPr>
            <a:endParaRPr lang="lv-LV" sz="2800" i="1" dirty="0" smtClean="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11</a:t>
            </a:fld>
            <a:endParaRPr lang="lv-LV" dirty="0" smtClean="0"/>
          </a:p>
        </p:txBody>
      </p:sp>
      <p:pic>
        <p:nvPicPr>
          <p:cNvPr id="5" name="Picture 1"/>
          <p:cNvPicPr>
            <a:picLocks noChangeAspect="1" noChangeArrowheads="1"/>
          </p:cNvPicPr>
          <p:nvPr/>
        </p:nvPicPr>
        <p:blipFill>
          <a:blip r:embed="rId2" cstate="print"/>
          <a:srcRect/>
          <a:stretch>
            <a:fillRect/>
          </a:stretch>
        </p:blipFill>
        <p:spPr bwMode="auto">
          <a:xfrm>
            <a:off x="571472" y="4071943"/>
            <a:ext cx="3214710" cy="2786058"/>
          </a:xfrm>
          <a:prstGeom prst="rect">
            <a:avLst/>
          </a:prstGeom>
          <a:ln>
            <a:noFill/>
          </a:ln>
          <a:effectLst>
            <a:softEdge rad="112500"/>
          </a:effectLst>
        </p:spPr>
      </p:pic>
      <p:pic>
        <p:nvPicPr>
          <p:cNvPr id="6" name="Picture 2"/>
          <p:cNvPicPr>
            <a:picLocks noChangeAspect="1" noChangeArrowheads="1"/>
          </p:cNvPicPr>
          <p:nvPr/>
        </p:nvPicPr>
        <p:blipFill>
          <a:blip r:embed="rId3" cstate="print"/>
          <a:srcRect/>
          <a:stretch>
            <a:fillRect/>
          </a:stretch>
        </p:blipFill>
        <p:spPr bwMode="auto">
          <a:xfrm>
            <a:off x="5286379" y="4000505"/>
            <a:ext cx="3180852" cy="2857496"/>
          </a:xfrm>
          <a:prstGeom prst="rect">
            <a:avLst/>
          </a:prstGeom>
          <a:ln>
            <a:noFill/>
          </a:ln>
          <a:effectLst>
            <a:softEdge rad="112500"/>
          </a:effectLst>
        </p:spPr>
      </p:pic>
      <p:sp>
        <p:nvSpPr>
          <p:cNvPr id="8" name="Rounded Rectangle 7"/>
          <p:cNvSpPr/>
          <p:nvPr/>
        </p:nvSpPr>
        <p:spPr>
          <a:xfrm>
            <a:off x="251520" y="1772816"/>
            <a:ext cx="864096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Ja būtu </a:t>
            </a:r>
            <a:r>
              <a:rPr lang="lv-LV" sz="3600" b="1" dirty="0" smtClean="0"/>
              <a:t>tikai darbu grāmata</a:t>
            </a:r>
            <a:r>
              <a:rPr lang="lv-LV" sz="3600" dirty="0" smtClean="0"/>
              <a:t>, ir skaidrs, ka tad </a:t>
            </a:r>
            <a:r>
              <a:rPr lang="lv-LV" sz="3600" b="1" dirty="0" smtClean="0"/>
              <a:t>visiem būtu jādodas uz elli</a:t>
            </a:r>
            <a:endParaRPr lang="en-US" sz="3600" b="1" dirty="0"/>
          </a:p>
        </p:txBody>
      </p:sp>
      <p:sp>
        <p:nvSpPr>
          <p:cNvPr id="9" name="Rounded Rectangle 8"/>
          <p:cNvSpPr/>
          <p:nvPr/>
        </p:nvSpPr>
        <p:spPr>
          <a:xfrm>
            <a:off x="179512" y="3068960"/>
            <a:ext cx="878497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kuru vārdi</a:t>
            </a:r>
            <a:r>
              <a:rPr lang="lv-LV" sz="3400" b="1" dirty="0" smtClean="0"/>
              <a:t> nebija </a:t>
            </a:r>
            <a:r>
              <a:rPr lang="lv-LV" sz="3400" dirty="0" smtClean="0"/>
              <a:t>rakstīti</a:t>
            </a:r>
            <a:r>
              <a:rPr lang="lv-LV" sz="3400" b="1" dirty="0" smtClean="0"/>
              <a:t> dzīvības grāmatā</a:t>
            </a:r>
            <a:r>
              <a:rPr lang="lv-LV" sz="3400" dirty="0" smtClean="0"/>
              <a:t> – tie </a:t>
            </a:r>
            <a:r>
              <a:rPr lang="lv-LV" sz="3400" b="1" dirty="0" smtClean="0"/>
              <a:t>tika iemesti uguns jūrā/ellē</a:t>
            </a:r>
            <a:endParaRPr lang="en-US" sz="3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1340768"/>
            <a:ext cx="9467850" cy="1204913"/>
          </a:xfrm>
        </p:spPr>
        <p:txBody>
          <a:bodyPr/>
          <a:lstStyle/>
          <a:p>
            <a:pPr algn="just" eaLnBrk="1" hangingPunct="1">
              <a:lnSpc>
                <a:spcPct val="80000"/>
              </a:lnSpc>
              <a:buFontTx/>
              <a:buNone/>
            </a:pPr>
            <a:r>
              <a:rPr lang="lv-LV" sz="2800" i="1" dirty="0" smtClean="0"/>
              <a:t>   Jņ.1:12 Bet tiem, kuri Viņu uzņēma, kas ticēja Viņa Vārdā, tiem Viņš ļāva kļūt par Dieva bērniem, 13 kas nav dzimuši ne no asinīm, ne no miesas iegribas, ne no vīra gribas, bet ir no Dieva dzimuši.</a:t>
            </a:r>
            <a:endParaRPr lang="lv-LV" sz="4000" dirty="0" smtClean="0"/>
          </a:p>
        </p:txBody>
      </p:sp>
      <p:pic>
        <p:nvPicPr>
          <p:cNvPr id="8197" name="Picture 5"/>
          <p:cNvPicPr>
            <a:picLocks noChangeAspect="1" noChangeArrowheads="1"/>
          </p:cNvPicPr>
          <p:nvPr/>
        </p:nvPicPr>
        <p:blipFill>
          <a:blip r:embed="rId2" cstate="print"/>
          <a:srcRect/>
          <a:stretch>
            <a:fillRect/>
          </a:stretch>
        </p:blipFill>
        <p:spPr bwMode="auto">
          <a:xfrm>
            <a:off x="4932040" y="3212976"/>
            <a:ext cx="4012271" cy="35004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Kā savu vārdu var ierakstīt dzīvības grāmatā?</a:t>
            </a:r>
          </a:p>
        </p:txBody>
      </p:sp>
      <p:sp>
        <p:nvSpPr>
          <p:cNvPr id="8" name="Rounded Rectangle 7"/>
          <p:cNvSpPr/>
          <p:nvPr/>
        </p:nvSpPr>
        <p:spPr>
          <a:xfrm>
            <a:off x="323528" y="2852936"/>
            <a:ext cx="3960440"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Cilvēks = Dabīgi dzimis</a:t>
            </a:r>
            <a:endParaRPr lang="lv-LV" sz="4000" b="1" dirty="0"/>
          </a:p>
        </p:txBody>
      </p:sp>
      <p:sp>
        <p:nvSpPr>
          <p:cNvPr id="9" name="Rounded Rectangle 8"/>
          <p:cNvSpPr/>
          <p:nvPr/>
        </p:nvSpPr>
        <p:spPr>
          <a:xfrm>
            <a:off x="4932040" y="2780928"/>
            <a:ext cx="3960440"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Kristietis</a:t>
            </a:r>
            <a:r>
              <a:rPr lang="lv-LV" sz="4000" dirty="0" smtClean="0"/>
              <a:t> = </a:t>
            </a:r>
            <a:r>
              <a:rPr lang="lv-LV" sz="4000" b="1" dirty="0" smtClean="0"/>
              <a:t>Dieva bērns</a:t>
            </a:r>
            <a:endParaRPr lang="lv-LV" sz="4000" b="1" dirty="0"/>
          </a:p>
        </p:txBody>
      </p:sp>
      <p:sp>
        <p:nvSpPr>
          <p:cNvPr id="10" name="Rounded Rectangle 9"/>
          <p:cNvSpPr/>
          <p:nvPr/>
        </p:nvSpPr>
        <p:spPr>
          <a:xfrm>
            <a:off x="323528" y="4509120"/>
            <a:ext cx="4320480" cy="20162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Par Dieva bērnu kļūst tikai ticot uz Jēzu</a:t>
            </a:r>
            <a:endParaRPr lang="lv-LV"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7"/>
                                        </p:tgtEl>
                                        <p:attrNameLst>
                                          <p:attrName>style.visibility</p:attrName>
                                        </p:attrNameLst>
                                      </p:cBhvr>
                                      <p:to>
                                        <p:strVal val="visible"/>
                                      </p:to>
                                    </p:set>
                                    <p:animEffect transition="in" filter="fade">
                                      <p:cBhvr>
                                        <p:cTn id="16" dur="2000"/>
                                        <p:tgtEl>
                                          <p:spTgt spid="8197"/>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a:blip r:embed="rId2" cstate="print"/>
          <a:srcRect/>
          <a:stretch>
            <a:fillRect/>
          </a:stretch>
        </p:blipFill>
        <p:spPr bwMode="auto">
          <a:xfrm>
            <a:off x="856853" y="692696"/>
            <a:ext cx="7459563" cy="5173573"/>
          </a:xfrm>
          <a:prstGeom prst="rect">
            <a:avLst/>
          </a:prstGeom>
          <a:ln>
            <a:noFill/>
          </a:ln>
          <a:effectLst>
            <a:softEdge rad="112500"/>
          </a:effectLst>
        </p:spPr>
      </p:pic>
      <p:sp>
        <p:nvSpPr>
          <p:cNvPr id="6" name="Rectangle 2"/>
          <p:cNvSpPr txBox="1">
            <a:spLocks noChangeArrowheads="1"/>
          </p:cNvSpPr>
          <p:nvPr/>
        </p:nvSpPr>
        <p:spPr>
          <a:xfrm>
            <a:off x="179388" y="-27383"/>
            <a:ext cx="8964612" cy="576064"/>
          </a:xfrm>
          <a:prstGeom prst="rect">
            <a:avLst/>
          </a:prstGeom>
        </p:spPr>
        <p:txBody>
          <a:bodyPr/>
          <a:lstStyle/>
          <a:p>
            <a:pPr lvl="0" algn="ctr"/>
            <a:r>
              <a:rPr lang="lv-LV" sz="4400" b="1" dirty="0" smtClean="0"/>
              <a:t>Vai pēc nāves var ko mainīt?</a:t>
            </a:r>
            <a:endParaRPr kumimoji="0" lang="lv-LV" sz="44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12" name="Rounded Rectangle 11"/>
          <p:cNvSpPr/>
          <p:nvPr/>
        </p:nvSpPr>
        <p:spPr>
          <a:xfrm>
            <a:off x="179512" y="4221088"/>
            <a:ext cx="871296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Pēc nāves neviens nevar pāriet no elles uz paradīzi un otrādi </a:t>
            </a:r>
            <a:r>
              <a:rPr lang="lv-LV" sz="2800" i="1" dirty="0" smtClean="0"/>
              <a:t>(Lk.16:19-31)</a:t>
            </a:r>
            <a:endParaRPr lang="lv-LV" sz="3600" i="1" dirty="0" smtClean="0"/>
          </a:p>
        </p:txBody>
      </p:sp>
      <p:sp>
        <p:nvSpPr>
          <p:cNvPr id="10" name="Rounded Rectangle 9"/>
          <p:cNvSpPr/>
          <p:nvPr/>
        </p:nvSpPr>
        <p:spPr>
          <a:xfrm>
            <a:off x="179512" y="5589240"/>
            <a:ext cx="871296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Par tuviniekiem jālūdz un uz baznīcu jāaicina, kamēr viņi </a:t>
            </a:r>
            <a:r>
              <a:rPr lang="lv-LV" sz="3600" i="1" smtClean="0"/>
              <a:t>ir dzīvi </a:t>
            </a:r>
            <a:r>
              <a:rPr lang="lv-LV" sz="2800" i="1" smtClean="0"/>
              <a:t>(Lk.16:19-31</a:t>
            </a:r>
            <a:r>
              <a:rPr lang="lv-LV" sz="2800" i="1" dirty="0" smtClean="0"/>
              <a:t>)</a:t>
            </a:r>
            <a:endParaRPr lang="lv-LV" sz="36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Iekšējais miers: 8 to cilvēku iezīmes, kuriem tas piemīt"/>
          <p:cNvPicPr>
            <a:picLocks noChangeAspect="1" noChangeArrowheads="1"/>
          </p:cNvPicPr>
          <p:nvPr/>
        </p:nvPicPr>
        <p:blipFill>
          <a:blip r:embed="rId2" cstate="print"/>
          <a:srcRect/>
          <a:stretch>
            <a:fillRect/>
          </a:stretch>
        </p:blipFill>
        <p:spPr bwMode="auto">
          <a:xfrm>
            <a:off x="0" y="1714500"/>
            <a:ext cx="9144000" cy="5143500"/>
          </a:xfrm>
          <a:prstGeom prst="rect">
            <a:avLst/>
          </a:prstGeom>
          <a:noFill/>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Vai tev ir miers ar Dievu?</a:t>
            </a:r>
          </a:p>
        </p:txBody>
      </p:sp>
      <p:sp>
        <p:nvSpPr>
          <p:cNvPr id="12" name="Rounded Rectangle 11"/>
          <p:cNvSpPr/>
          <p:nvPr/>
        </p:nvSpPr>
        <p:spPr>
          <a:xfrm>
            <a:off x="179512" y="764704"/>
            <a:ext cx="8712968" cy="25202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i="1" dirty="0" smtClean="0"/>
              <a:t>Tad nu mums, ticībā </a:t>
            </a:r>
            <a:r>
              <a:rPr lang="lv-LV" sz="4400" i="1" dirty="0" smtClean="0"/>
              <a:t>attaisnotajiem</a:t>
            </a:r>
            <a:r>
              <a:rPr lang="lv-LV" sz="4400" i="1" dirty="0" smtClean="0"/>
              <a:t>, ir </a:t>
            </a:r>
            <a:r>
              <a:rPr lang="lv-LV" sz="4400" b="1" i="1" dirty="0" smtClean="0"/>
              <a:t>miers ar Dievu </a:t>
            </a:r>
            <a:r>
              <a:rPr lang="lv-LV" sz="4400" i="1" dirty="0" smtClean="0"/>
              <a:t>caur mūsu Kungu Jēzu Kristu</a:t>
            </a:r>
            <a:r>
              <a:rPr lang="lv-LV" sz="4400" i="1" dirty="0" smtClean="0"/>
              <a:t>.  </a:t>
            </a:r>
            <a:r>
              <a:rPr lang="lv-LV" sz="3600" i="1" dirty="0" smtClean="0"/>
              <a:t>(Rom.5:1)</a:t>
            </a:r>
            <a:endParaRPr lang="lv-LV" sz="44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26"/>
                                        </p:tgtEl>
                                        <p:attrNameLst>
                                          <p:attrName>style.visibility</p:attrName>
                                        </p:attrNameLst>
                                      </p:cBhvr>
                                      <p:to>
                                        <p:strVal val="visible"/>
                                      </p:to>
                                    </p:set>
                                    <p:animEffect transition="in" filter="fade">
                                      <p:cBhvr>
                                        <p:cTn id="12" dur="2000"/>
                                        <p:tgtEl>
                                          <p:spTgt spid="266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2" cstate="print"/>
          <a:srcRect/>
          <a:stretch>
            <a:fillRect/>
          </a:stretch>
        </p:blipFill>
        <p:spPr bwMode="auto">
          <a:xfrm>
            <a:off x="5024225" y="1700808"/>
            <a:ext cx="4012271" cy="40324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Bez Jēzus mēs esam</a:t>
            </a:r>
            <a:r>
              <a:rPr kumimoji="0" lang="lv-LV" sz="4400" b="1" i="0" u="none" strike="noStrike" kern="0" cap="none" spc="0" normalizeH="0" noProof="0" dirty="0" smtClean="0">
                <a:ln>
                  <a:noFill/>
                </a:ln>
                <a:solidFill>
                  <a:schemeClr val="tx2"/>
                </a:solidFill>
                <a:effectLst/>
                <a:uLnTx/>
                <a:uFillTx/>
                <a:latin typeface="+mj-lt"/>
                <a:ea typeface="+mj-ea"/>
                <a:cs typeface="+mj-cs"/>
              </a:rPr>
              <a:t> pazuduši</a:t>
            </a:r>
            <a:endParaRPr kumimoji="0" lang="lv-LV" sz="44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11" name="Rounded Rectangle 10"/>
          <p:cNvSpPr/>
          <p:nvPr/>
        </p:nvSpPr>
        <p:spPr>
          <a:xfrm>
            <a:off x="179512" y="2204864"/>
            <a:ext cx="568863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Viss, kas nenāk no ticības, ir grēks. (Rom.14:23)</a:t>
            </a:r>
            <a:endParaRPr lang="lv-LV" sz="3600" i="1" dirty="0" smtClean="0"/>
          </a:p>
        </p:txBody>
      </p:sp>
      <p:sp>
        <p:nvSpPr>
          <p:cNvPr id="13" name="Rounded Rectangle 12"/>
          <p:cNvSpPr/>
          <p:nvPr/>
        </p:nvSpPr>
        <p:spPr>
          <a:xfrm>
            <a:off x="179512" y="3717032"/>
            <a:ext cx="518457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Bauslībai seko </a:t>
            </a:r>
            <a:r>
              <a:rPr lang="lv-LV" sz="3600" i="1" dirty="0" err="1" smtClean="0"/>
              <a:t>dusmība</a:t>
            </a:r>
            <a:r>
              <a:rPr lang="lv-LV" sz="3600" i="1" dirty="0" smtClean="0"/>
              <a:t>. (Rom.4:15)</a:t>
            </a:r>
            <a:endParaRPr lang="lv-LV" sz="3600" i="1" dirty="0" smtClean="0"/>
          </a:p>
        </p:txBody>
      </p:sp>
      <p:sp>
        <p:nvSpPr>
          <p:cNvPr id="14" name="Rounded Rectangle 13"/>
          <p:cNvSpPr/>
          <p:nvPr/>
        </p:nvSpPr>
        <p:spPr>
          <a:xfrm>
            <a:off x="179512" y="836712"/>
            <a:ext cx="856895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Neej </a:t>
            </a:r>
            <a:r>
              <a:rPr lang="lv-LV" sz="3200" i="1" dirty="0" smtClean="0"/>
              <a:t>tiesā ar Savu kalpu, jo Tavā priekšā nav neviena taisna </a:t>
            </a:r>
            <a:r>
              <a:rPr lang="lv-LV" sz="3200" i="1" dirty="0" err="1" smtClean="0"/>
              <a:t>dzīvajo</a:t>
            </a:r>
            <a:r>
              <a:rPr lang="lv-LV" sz="3200" i="1" dirty="0" smtClean="0"/>
              <a:t> </a:t>
            </a:r>
            <a:r>
              <a:rPr lang="lv-LV" sz="3200" i="1" dirty="0" smtClean="0"/>
              <a:t>vidū. (Ps.143:2)</a:t>
            </a:r>
            <a:endParaRPr lang="lv-LV" sz="3200" i="1" dirty="0" smtClean="0"/>
          </a:p>
        </p:txBody>
      </p:sp>
      <p:sp>
        <p:nvSpPr>
          <p:cNvPr id="15" name="Rounded Rectangle 14"/>
          <p:cNvSpPr/>
          <p:nvPr/>
        </p:nvSpPr>
        <p:spPr>
          <a:xfrm>
            <a:off x="251520" y="5229200"/>
            <a:ext cx="7056784"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Zinādami, ka neviens cilvēks netop taisnots pēc bauslības darbiem, bet ticībā Jēzum </a:t>
            </a:r>
            <a:r>
              <a:rPr lang="lv-LV" sz="3200" i="1" dirty="0" smtClean="0"/>
              <a:t>Kristum (Gal.2:16)</a:t>
            </a:r>
            <a:endParaRPr lang="lv-LV" sz="32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EVAŅĢĒLIJS – DIEVA SPĒKS – New Generation"/>
          <p:cNvPicPr>
            <a:picLocks noChangeAspect="1" noChangeArrowheads="1"/>
          </p:cNvPicPr>
          <p:nvPr/>
        </p:nvPicPr>
        <p:blipFill>
          <a:blip r:embed="rId2" cstate="print"/>
          <a:srcRect/>
          <a:stretch>
            <a:fillRect/>
          </a:stretch>
        </p:blipFill>
        <p:spPr bwMode="auto">
          <a:xfrm>
            <a:off x="3495927" y="3068960"/>
            <a:ext cx="5648074" cy="3789040"/>
          </a:xfrm>
          <a:prstGeom prst="rect">
            <a:avLst/>
          </a:prstGeom>
          <a:ln>
            <a:noFill/>
          </a:ln>
          <a:effectLst>
            <a:softEdge rad="112500"/>
          </a:effectLst>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Vai tev ir Dieva spēks?</a:t>
            </a:r>
          </a:p>
        </p:txBody>
      </p:sp>
      <p:sp>
        <p:nvSpPr>
          <p:cNvPr id="8" name="Rounded Rectangle 7"/>
          <p:cNvSpPr/>
          <p:nvPr/>
        </p:nvSpPr>
        <p:spPr>
          <a:xfrm>
            <a:off x="251520" y="1916832"/>
            <a:ext cx="8784976"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Ja </a:t>
            </a:r>
            <a:r>
              <a:rPr lang="lv-LV" sz="3600" i="1" dirty="0" smtClean="0"/>
              <a:t>pēc žēlastības, tad vairs ne no darbiem, citādi žēlastība vairs nebūtu žēlastība</a:t>
            </a:r>
            <a:r>
              <a:rPr lang="lv-LV" sz="3600" i="1" dirty="0" smtClean="0"/>
              <a:t>. (Rom.11:16)</a:t>
            </a:r>
            <a:endParaRPr lang="lv-LV" sz="3600" i="1" dirty="0" smtClean="0"/>
          </a:p>
        </p:txBody>
      </p:sp>
      <p:sp>
        <p:nvSpPr>
          <p:cNvPr id="11" name="Rounded Rectangle 10"/>
          <p:cNvSpPr/>
          <p:nvPr/>
        </p:nvSpPr>
        <p:spPr>
          <a:xfrm>
            <a:off x="179512" y="764704"/>
            <a:ext cx="8784976"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Evaņģēlijs </a:t>
            </a:r>
            <a:r>
              <a:rPr lang="lv-LV" sz="3600" i="1" dirty="0" smtClean="0"/>
              <a:t>ir Dieva spēks par pestīšanu ikvienam, kas </a:t>
            </a:r>
            <a:r>
              <a:rPr lang="lv-LV" sz="3600" i="1" dirty="0" smtClean="0"/>
              <a:t>tic. (Rom.1:16)</a:t>
            </a:r>
            <a:endParaRPr lang="lv-LV" sz="3600" i="1" dirty="0" smtClean="0"/>
          </a:p>
        </p:txBody>
      </p:sp>
      <p:sp>
        <p:nvSpPr>
          <p:cNvPr id="13" name="Rounded Rectangle 12"/>
          <p:cNvSpPr/>
          <p:nvPr/>
        </p:nvSpPr>
        <p:spPr>
          <a:xfrm>
            <a:off x="179512" y="3645024"/>
            <a:ext cx="4464496" cy="29523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Par </a:t>
            </a:r>
            <a:r>
              <a:rPr lang="lv-LV" sz="3200" i="1" dirty="0" smtClean="0"/>
              <a:t>Jēzu </a:t>
            </a:r>
            <a:r>
              <a:rPr lang="lv-LV" sz="3200" i="1" dirty="0" smtClean="0"/>
              <a:t>liecina visi pravieši, ka ikviens, kas tic uz Viņu, Viņa Vārdā dabū grēku piedošanu</a:t>
            </a:r>
            <a:r>
              <a:rPr lang="lv-LV" sz="3200" i="1" dirty="0" smtClean="0"/>
              <a:t>. (Ap.d.10:43)</a:t>
            </a:r>
            <a:endParaRPr lang="lv-LV" sz="32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fade">
                                      <p:cBhvr>
                                        <p:cTn id="12" dur="2000"/>
                                        <p:tgtEl>
                                          <p:spTgt spid="296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2,934,935 Happy Child Stock Photos - Free &amp; Royalty-Free Stock Photos from  Dreamstime"/>
          <p:cNvPicPr>
            <a:picLocks noChangeAspect="1" noChangeArrowheads="1"/>
          </p:cNvPicPr>
          <p:nvPr/>
        </p:nvPicPr>
        <p:blipFill>
          <a:blip r:embed="rId2" cstate="print"/>
          <a:srcRect/>
          <a:stretch>
            <a:fillRect/>
          </a:stretch>
        </p:blipFill>
        <p:spPr bwMode="auto">
          <a:xfrm>
            <a:off x="4562872" y="2276872"/>
            <a:ext cx="4581128" cy="4581128"/>
          </a:xfrm>
          <a:prstGeom prst="rect">
            <a:avLst/>
          </a:prstGeom>
          <a:noFill/>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Vai tu esi laimīgs?</a:t>
            </a:r>
          </a:p>
        </p:txBody>
      </p:sp>
      <p:sp>
        <p:nvSpPr>
          <p:cNvPr id="8" name="Rounded Rectangle 7"/>
          <p:cNvSpPr/>
          <p:nvPr/>
        </p:nvSpPr>
        <p:spPr>
          <a:xfrm>
            <a:off x="72008" y="2276872"/>
            <a:ext cx="8964488"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400" i="1" dirty="0" smtClean="0"/>
              <a:t>Bet</a:t>
            </a:r>
            <a:r>
              <a:rPr lang="lv-LV" sz="2400" i="1" dirty="0" smtClean="0"/>
              <a:t>, kam ir darbi, tam alga netiek piešķirta pēc žēlastības, bet pēc nopelna</a:t>
            </a:r>
            <a:r>
              <a:rPr lang="lv-LV" sz="2400" i="1" dirty="0" smtClean="0"/>
              <a:t>. Kam </a:t>
            </a:r>
            <a:r>
              <a:rPr lang="lv-LV" sz="2400" i="1" dirty="0" smtClean="0"/>
              <a:t>darbu nav, bet, kas tic Tam, kas bezdievīgo taisno, tam viņa ticība tiek pielīdzināta par taisnību</a:t>
            </a:r>
            <a:r>
              <a:rPr lang="lv-LV" sz="2400" i="1" dirty="0" smtClean="0"/>
              <a:t>. (Rom.4:4-5)</a:t>
            </a:r>
            <a:endParaRPr lang="lv-LV" sz="2400" i="1" dirty="0" smtClean="0"/>
          </a:p>
        </p:txBody>
      </p:sp>
      <p:sp>
        <p:nvSpPr>
          <p:cNvPr id="11" name="Rounded Rectangle 10"/>
          <p:cNvSpPr/>
          <p:nvPr/>
        </p:nvSpPr>
        <p:spPr>
          <a:xfrm>
            <a:off x="179512" y="764704"/>
            <a:ext cx="8712968" cy="13681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Laimīgs, kam </a:t>
            </a:r>
            <a:r>
              <a:rPr lang="lv-LV" sz="3200" i="1" dirty="0" smtClean="0"/>
              <a:t>grēki piedoti, kam grēki nolīdzināti</a:t>
            </a:r>
            <a:r>
              <a:rPr lang="lv-LV" sz="3200" i="1" dirty="0" smtClean="0"/>
              <a:t>! Laimīgs tas cilvēks, kam tas Kungs nepielīdzina viņa vainu.  (Ps.32:1-2)</a:t>
            </a:r>
            <a:endParaRPr lang="lv-LV" sz="3200" i="1" dirty="0" smtClean="0"/>
          </a:p>
        </p:txBody>
      </p:sp>
      <p:sp>
        <p:nvSpPr>
          <p:cNvPr id="12" name="Rounded Rectangle 11"/>
          <p:cNvSpPr/>
          <p:nvPr/>
        </p:nvSpPr>
        <p:spPr>
          <a:xfrm>
            <a:off x="179512" y="5229200"/>
            <a:ext cx="7056784"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Ar Viņa gādību mēs, kas ticam, esam iegājuši tai žēlastībā, kurā stāvam un teicam sevi </a:t>
            </a:r>
            <a:r>
              <a:rPr lang="lv-LV" sz="3200" i="1" dirty="0" smtClean="0"/>
              <a:t>laimīgus (Rom.5:2)</a:t>
            </a:r>
            <a:endParaRPr lang="lv-LV" sz="3200" i="1" dirty="0" smtClean="0"/>
          </a:p>
        </p:txBody>
      </p:sp>
      <p:sp>
        <p:nvSpPr>
          <p:cNvPr id="9" name="Rounded Rectangle 8"/>
          <p:cNvSpPr/>
          <p:nvPr/>
        </p:nvSpPr>
        <p:spPr>
          <a:xfrm>
            <a:off x="179512" y="3789040"/>
            <a:ext cx="878497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Jo mēs spriežam, ka cilvēks tiek taisnots ticībā, neatkarīgi no bauslības darbiem</a:t>
            </a:r>
            <a:r>
              <a:rPr lang="lv-LV" sz="3200" i="1" dirty="0" smtClean="0"/>
              <a:t>. (Rom.3:28)</a:t>
            </a:r>
            <a:endParaRPr lang="lv-LV" sz="32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animBg="1"/>
      <p:bldP spid="12"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Kā izpaužas mūsu prieks? - Spoki"/>
          <p:cNvPicPr>
            <a:picLocks noChangeAspect="1" noChangeArrowheads="1"/>
          </p:cNvPicPr>
          <p:nvPr/>
        </p:nvPicPr>
        <p:blipFill>
          <a:blip r:embed="rId2" cstate="print"/>
          <a:srcRect/>
          <a:stretch>
            <a:fillRect/>
          </a:stretch>
        </p:blipFill>
        <p:spPr bwMode="auto">
          <a:xfrm>
            <a:off x="3467137" y="3068960"/>
            <a:ext cx="5676863" cy="3789040"/>
          </a:xfrm>
          <a:prstGeom prst="rect">
            <a:avLst/>
          </a:prstGeom>
          <a:ln>
            <a:noFill/>
          </a:ln>
          <a:effectLst>
            <a:softEdge rad="112500"/>
          </a:effectLst>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2"/>
                </a:solidFill>
                <a:effectLst/>
                <a:uLnTx/>
                <a:uFillTx/>
                <a:latin typeface="+mj-lt"/>
                <a:ea typeface="+mj-ea"/>
                <a:cs typeface="+mj-cs"/>
              </a:rPr>
              <a:t>Vai tevī ir Dieva prieks?</a:t>
            </a:r>
          </a:p>
        </p:txBody>
      </p:sp>
      <p:sp>
        <p:nvSpPr>
          <p:cNvPr id="8" name="Rounded Rectangle 7"/>
          <p:cNvSpPr/>
          <p:nvPr/>
        </p:nvSpPr>
        <p:spPr>
          <a:xfrm>
            <a:off x="179512" y="692696"/>
            <a:ext cx="878497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Tad nu tiem, kas ir Kristū Jēzū, vairs nav nekādas </a:t>
            </a:r>
            <a:r>
              <a:rPr lang="lv-LV" sz="3600" i="1" dirty="0" smtClean="0"/>
              <a:t>pazudināšanas. (Rom.8:1)</a:t>
            </a:r>
            <a:endParaRPr lang="lv-LV" sz="3600" i="1" dirty="0" smtClean="0"/>
          </a:p>
        </p:txBody>
      </p:sp>
      <p:sp>
        <p:nvSpPr>
          <p:cNvPr id="11" name="Rounded Rectangle 10"/>
          <p:cNvSpPr/>
          <p:nvPr/>
        </p:nvSpPr>
        <p:spPr>
          <a:xfrm>
            <a:off x="179512" y="3573016"/>
            <a:ext cx="496855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Nedzīvojam vairs miesai, bet Garam. (Rom.8:4)</a:t>
            </a:r>
            <a:endParaRPr lang="lv-LV" sz="3200" i="1" dirty="0" smtClean="0"/>
          </a:p>
        </p:txBody>
      </p:sp>
      <p:sp>
        <p:nvSpPr>
          <p:cNvPr id="13" name="Rounded Rectangle 12"/>
          <p:cNvSpPr/>
          <p:nvPr/>
        </p:nvSpPr>
        <p:spPr>
          <a:xfrm>
            <a:off x="179512" y="1916832"/>
            <a:ext cx="6984776"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Par </a:t>
            </a:r>
            <a:r>
              <a:rPr lang="lv-LV" sz="3200" i="1" dirty="0" smtClean="0"/>
              <a:t>Jēzu </a:t>
            </a:r>
            <a:r>
              <a:rPr lang="lv-LV" sz="3200" i="1" dirty="0" smtClean="0"/>
              <a:t>liecina visi pravieši, ka ikviens, kas tic uz Viņu, Viņa Vārdā dabū grēku piedošanu</a:t>
            </a:r>
            <a:r>
              <a:rPr lang="lv-LV" sz="3200" i="1" dirty="0" smtClean="0"/>
              <a:t>. (Ap.d.10:43)</a:t>
            </a:r>
            <a:endParaRPr lang="lv-LV" sz="3200" i="1" dirty="0" smtClean="0"/>
          </a:p>
        </p:txBody>
      </p:sp>
      <p:sp>
        <p:nvSpPr>
          <p:cNvPr id="9" name="Rounded Rectangle 8"/>
          <p:cNvSpPr/>
          <p:nvPr/>
        </p:nvSpPr>
        <p:spPr>
          <a:xfrm>
            <a:off x="107504" y="5157192"/>
            <a:ext cx="5184576"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i="1" dirty="0" smtClean="0"/>
              <a:t>ja kāds neatdzimst ūdenī un Garā, netikt tam Dieva valstībā</a:t>
            </a:r>
            <a:r>
              <a:rPr lang="lv-LV" sz="3200" i="1" dirty="0" smtClean="0"/>
              <a:t>! (Jņ.3:5)</a:t>
            </a:r>
            <a:endParaRPr lang="lv-LV" sz="32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animBg="1"/>
      <p:bldP spid="13"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2" cstate="print"/>
          <a:srcRect/>
          <a:stretch>
            <a:fillRect/>
          </a:stretch>
        </p:blipFill>
        <p:spPr bwMode="auto">
          <a:xfrm>
            <a:off x="2483768" y="3643314"/>
            <a:ext cx="4104456" cy="3214686"/>
          </a:xfrm>
          <a:prstGeom prst="rect">
            <a:avLst/>
          </a:prstGeom>
          <a:ln>
            <a:noFill/>
          </a:ln>
          <a:effectLst>
            <a:softEdge rad="112500"/>
          </a:effectLst>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19</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19</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Kopsavilkums</a:t>
            </a:r>
            <a:endParaRPr lang="lv-LV" sz="4800" b="1" dirty="0">
              <a:latin typeface="+mj-lt"/>
              <a:ea typeface="+mj-ea"/>
              <a:cs typeface="+mj-cs"/>
            </a:endParaRPr>
          </a:p>
        </p:txBody>
      </p:sp>
      <p:sp>
        <p:nvSpPr>
          <p:cNvPr id="7" name="Rectangle 6"/>
          <p:cNvSpPr>
            <a:spLocks noChangeArrowheads="1"/>
          </p:cNvSpPr>
          <p:nvPr/>
        </p:nvSpPr>
        <p:spPr bwMode="auto">
          <a:xfrm>
            <a:off x="0" y="714356"/>
            <a:ext cx="9144000" cy="3530903"/>
          </a:xfrm>
          <a:prstGeom prst="rect">
            <a:avLst/>
          </a:prstGeom>
          <a:noFill/>
          <a:ln w="9525">
            <a:noFill/>
            <a:miter lim="800000"/>
            <a:headEnd/>
            <a:tailEnd/>
          </a:ln>
        </p:spPr>
        <p:txBody>
          <a:bodyPr>
            <a:spAutoFit/>
          </a:bodyPr>
          <a:lstStyle/>
          <a:p>
            <a:pPr eaLnBrk="0" hangingPunct="0">
              <a:lnSpc>
                <a:spcPct val="114000"/>
              </a:lnSpc>
              <a:buFont typeface="Arial" pitchFamily="34" charset="0"/>
              <a:buChar char="•"/>
            </a:pPr>
            <a:r>
              <a:rPr lang="lv-LV" sz="2800" b="1" dirty="0" smtClean="0">
                <a:cs typeface="Arial" charset="0"/>
              </a:rPr>
              <a:t>Visiem reiz būs jāstājas Dieva tiesas priekšā!</a:t>
            </a:r>
          </a:p>
          <a:p>
            <a:pPr eaLnBrk="0" hangingPunct="0">
              <a:lnSpc>
                <a:spcPct val="114000"/>
              </a:lnSpc>
              <a:buFont typeface="Arial" pitchFamily="34" charset="0"/>
              <a:buChar char="•"/>
            </a:pPr>
            <a:r>
              <a:rPr lang="lv-LV" sz="2800" dirty="0" smtClean="0">
                <a:cs typeface="Arial" charset="0"/>
              </a:rPr>
              <a:t>Visi mūsu </a:t>
            </a:r>
            <a:r>
              <a:rPr lang="lv-LV" sz="2800" b="1" dirty="0" smtClean="0">
                <a:cs typeface="Arial" charset="0"/>
              </a:rPr>
              <a:t>darbi</a:t>
            </a:r>
            <a:r>
              <a:rPr lang="lv-LV" sz="2800" dirty="0" smtClean="0">
                <a:cs typeface="Arial" charset="0"/>
              </a:rPr>
              <a:t> un </a:t>
            </a:r>
            <a:r>
              <a:rPr lang="lv-LV" sz="2800" b="1" dirty="0" smtClean="0">
                <a:cs typeface="Arial" charset="0"/>
              </a:rPr>
              <a:t>grēk</a:t>
            </a:r>
            <a:r>
              <a:rPr lang="lv-LV" sz="2800" b="1" dirty="0" smtClean="0">
                <a:cs typeface="Arial" charset="0"/>
              </a:rPr>
              <a:t>i</a:t>
            </a:r>
            <a:r>
              <a:rPr lang="lv-LV" sz="2800" dirty="0" smtClean="0">
                <a:cs typeface="Arial" charset="0"/>
              </a:rPr>
              <a:t> </a:t>
            </a:r>
            <a:r>
              <a:rPr lang="lv-LV" sz="2800" dirty="0" smtClean="0">
                <a:cs typeface="Arial" charset="0"/>
              </a:rPr>
              <a:t>ir rakstīti </a:t>
            </a:r>
            <a:r>
              <a:rPr lang="lv-LV" sz="2800" b="1" dirty="0" smtClean="0">
                <a:cs typeface="Arial" charset="0"/>
              </a:rPr>
              <a:t>darbu </a:t>
            </a:r>
            <a:r>
              <a:rPr lang="lv-LV" sz="2800" b="1" dirty="0" smtClean="0">
                <a:cs typeface="Arial" charset="0"/>
              </a:rPr>
              <a:t>grāmatā</a:t>
            </a:r>
            <a:r>
              <a:rPr lang="lv-LV" sz="2800" dirty="0" smtClean="0">
                <a:cs typeface="Arial" charset="0"/>
              </a:rPr>
              <a:t>.</a:t>
            </a:r>
            <a:endParaRPr lang="lv-LV" sz="2800" dirty="0" smtClean="0">
              <a:cs typeface="Arial" charset="0"/>
            </a:endParaRPr>
          </a:p>
          <a:p>
            <a:pPr eaLnBrk="0" hangingPunct="0">
              <a:lnSpc>
                <a:spcPct val="114000"/>
              </a:lnSpc>
              <a:buFont typeface="Arial" pitchFamily="34" charset="0"/>
              <a:buChar char="•"/>
            </a:pPr>
            <a:r>
              <a:rPr lang="lv-LV" sz="2800" dirty="0" smtClean="0"/>
              <a:t>Ja būtu </a:t>
            </a:r>
            <a:r>
              <a:rPr lang="lv-LV" sz="2800" b="1" dirty="0" smtClean="0"/>
              <a:t>tikai darbu grāmata</a:t>
            </a:r>
            <a:r>
              <a:rPr lang="lv-LV" sz="2800" dirty="0" smtClean="0"/>
              <a:t>, ir skaidrs, ka tad </a:t>
            </a:r>
            <a:r>
              <a:rPr lang="lv-LV" sz="2800" b="1" dirty="0" smtClean="0"/>
              <a:t>visiem būtu jādodas uz elli.</a:t>
            </a:r>
          </a:p>
          <a:p>
            <a:pPr eaLnBrk="0" hangingPunct="0">
              <a:lnSpc>
                <a:spcPct val="114000"/>
              </a:lnSpc>
              <a:buFont typeface="Arial" pitchFamily="34" charset="0"/>
              <a:buChar char="•"/>
            </a:pPr>
            <a:r>
              <a:rPr lang="lv-LV" sz="2800" dirty="0" smtClean="0"/>
              <a:t>Bet </a:t>
            </a:r>
            <a:r>
              <a:rPr lang="lv-LV" sz="2800" b="1" dirty="0" smtClean="0"/>
              <a:t>paldies Dievam </a:t>
            </a:r>
            <a:r>
              <a:rPr lang="lv-LV" sz="2800" dirty="0" smtClean="0"/>
              <a:t>ir vēl arī </a:t>
            </a:r>
            <a:r>
              <a:rPr lang="lv-LV" sz="2800" b="1" dirty="0" smtClean="0"/>
              <a:t>cita grāmata </a:t>
            </a:r>
            <a:r>
              <a:rPr lang="lv-LV" sz="2800" dirty="0" smtClean="0"/>
              <a:t>– </a:t>
            </a:r>
            <a:r>
              <a:rPr lang="lv-LV" sz="2800" b="1" dirty="0" smtClean="0"/>
              <a:t>dzīvības grāmata</a:t>
            </a:r>
            <a:r>
              <a:rPr lang="lv-LV" sz="2800" dirty="0" smtClean="0"/>
              <a:t>, kurā </a:t>
            </a:r>
            <a:r>
              <a:rPr lang="lv-LV" sz="2800" b="1" dirty="0" smtClean="0"/>
              <a:t>ierakstīti visu vārdi</a:t>
            </a:r>
            <a:r>
              <a:rPr lang="lv-LV" sz="2800" dirty="0" smtClean="0"/>
              <a:t>, kas </a:t>
            </a:r>
            <a:r>
              <a:rPr lang="lv-LV" sz="2800" b="1" dirty="0" smtClean="0"/>
              <a:t>tic uz Jēzu</a:t>
            </a:r>
            <a:r>
              <a:rPr lang="lv-LV" sz="2800" dirty="0" smtClean="0"/>
              <a:t>.</a:t>
            </a:r>
          </a:p>
          <a:p>
            <a:pPr eaLnBrk="0" hangingPunct="0">
              <a:lnSpc>
                <a:spcPct val="114000"/>
              </a:lnSpc>
              <a:buFont typeface="Arial" pitchFamily="34" charset="0"/>
              <a:buChar char="•"/>
            </a:pPr>
            <a:endParaRPr lang="lv-LV" sz="2800" dirty="0">
              <a:cs typeface="Arial" charset="0"/>
            </a:endParaRPr>
          </a:p>
        </p:txBody>
      </p:sp>
      <p:pic>
        <p:nvPicPr>
          <p:cNvPr id="9" name="Picture 1"/>
          <p:cNvPicPr>
            <a:picLocks noChangeAspect="1" noChangeArrowheads="1"/>
          </p:cNvPicPr>
          <p:nvPr/>
        </p:nvPicPr>
        <p:blipFill>
          <a:blip r:embed="rId3" cstate="print"/>
          <a:srcRect/>
          <a:stretch>
            <a:fillRect/>
          </a:stretch>
        </p:blipFill>
        <p:spPr bwMode="auto">
          <a:xfrm>
            <a:off x="0" y="3643314"/>
            <a:ext cx="3214710" cy="3214686"/>
          </a:xfrm>
          <a:prstGeom prst="rect">
            <a:avLst/>
          </a:prstGeom>
          <a:ln>
            <a:noFill/>
          </a:ln>
          <a:effectLst>
            <a:softEdge rad="112500"/>
          </a:effectLst>
        </p:spPr>
      </p:pic>
      <p:pic>
        <p:nvPicPr>
          <p:cNvPr id="10" name="Picture 2"/>
          <p:cNvPicPr>
            <a:picLocks noChangeAspect="1" noChangeArrowheads="1"/>
          </p:cNvPicPr>
          <p:nvPr/>
        </p:nvPicPr>
        <p:blipFill>
          <a:blip r:embed="rId4" cstate="print"/>
          <a:srcRect/>
          <a:stretch>
            <a:fillRect/>
          </a:stretch>
        </p:blipFill>
        <p:spPr bwMode="auto">
          <a:xfrm>
            <a:off x="5929322" y="3643315"/>
            <a:ext cx="3214678" cy="3214686"/>
          </a:xfrm>
          <a:prstGeom prst="rect">
            <a:avLst/>
          </a:prstGeom>
          <a:ln>
            <a:noFill/>
          </a:ln>
          <a:effectLst>
            <a:softEdge rad="112500"/>
          </a:effectLst>
        </p:spPr>
      </p:pic>
      <p:sp>
        <p:nvSpPr>
          <p:cNvPr id="20482" name="AutoShape 2" descr="Wooden Judge Hammer in Law Office Free Stock Photo | picjumb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0483"/>
                                        </p:tgtEl>
                                        <p:attrNameLst>
                                          <p:attrName>style.visibility</p:attrName>
                                        </p:attrNameLst>
                                      </p:cBhvr>
                                      <p:to>
                                        <p:strVal val="visible"/>
                                      </p:to>
                                    </p:set>
                                    <p:animEffect transition="in" filter="fade">
                                      <p:cBhvr>
                                        <p:cTn id="41"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7384"/>
            <a:ext cx="8964612" cy="783531"/>
          </a:xfrm>
        </p:spPr>
        <p:txBody>
          <a:bodyPr/>
          <a:lstStyle/>
          <a:p>
            <a:pPr eaLnBrk="1" hangingPunct="1"/>
            <a:r>
              <a:rPr lang="lv-LV" sz="3600" b="1" dirty="0" smtClean="0"/>
              <a:t>Jņ.at.20:11-15 Grāmatas</a:t>
            </a:r>
          </a:p>
        </p:txBody>
      </p:sp>
      <p:pic>
        <p:nvPicPr>
          <p:cNvPr id="3075" name="Picture 3" descr="DOVE019"/>
          <p:cNvPicPr>
            <a:picLocks noChangeAspect="1" noChangeArrowheads="1"/>
          </p:cNvPicPr>
          <p:nvPr/>
        </p:nvPicPr>
        <p:blipFill>
          <a:blip r:embed="rId2" cstate="print"/>
          <a:srcRect/>
          <a:stretch>
            <a:fillRect/>
          </a:stretch>
        </p:blipFill>
        <p:spPr bwMode="auto">
          <a:xfrm>
            <a:off x="32306" y="72554"/>
            <a:ext cx="435238" cy="620142"/>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92696"/>
            <a:ext cx="9144000" cy="6124754"/>
          </a:xfrm>
          <a:prstGeom prst="rect">
            <a:avLst/>
          </a:prstGeom>
          <a:noFill/>
          <a:ln w="9525">
            <a:noFill/>
            <a:miter lim="800000"/>
            <a:headEnd/>
            <a:tailEnd/>
          </a:ln>
        </p:spPr>
        <p:txBody>
          <a:bodyPr>
            <a:spAutoFit/>
          </a:bodyPr>
          <a:lstStyle/>
          <a:p>
            <a:pPr algn="just"/>
            <a:r>
              <a:rPr lang="lv-LV" sz="2800" dirty="0" smtClean="0"/>
              <a:t>11 Tad es redzēju lielu baltu goda krēslu un To, kas tanī sēdēja; no Viņa vaiga bēga zeme un debess, un tiem nebija kur palikt.</a:t>
            </a:r>
          </a:p>
          <a:p>
            <a:pPr algn="just"/>
            <a:r>
              <a:rPr lang="lv-LV" sz="2800" dirty="0" smtClean="0"/>
              <a:t>12 Es redzēju mirušos, lielos un mazos, stāvam goda krēsla priekšā: un grāmatas tika atvērtas. Tika atvērta vēl cita grāmata, tā ir dzīvības grāmata. Mirušie tika tiesāti pēc tā, kas rakstīts grāmatās, pēc viņu darbiem.</a:t>
            </a:r>
          </a:p>
          <a:p>
            <a:pPr algn="just"/>
            <a:r>
              <a:rPr lang="lv-LV" sz="2800" dirty="0" smtClean="0"/>
              <a:t>13 Jūra atdeva savus mirušos, nāve un viņas valstība atdeva savus mirušos; un tie tika tiesāti, ikviens pēc viņa darbiem.</a:t>
            </a:r>
          </a:p>
          <a:p>
            <a:pPr algn="just"/>
            <a:r>
              <a:rPr lang="lv-LV" sz="2800" dirty="0" smtClean="0"/>
              <a:t>14 Arī nāvi un nāves valstību iemeta uguns jūrā. Šī ir otrā nāve - uguns jūra.</a:t>
            </a:r>
          </a:p>
          <a:p>
            <a:pPr algn="just"/>
            <a:r>
              <a:rPr lang="lv-LV" sz="2800" dirty="0" smtClean="0"/>
              <a:t>15 Ja, kas nebija rakstīts dzīvības grāmatā, to iemeta uguns jūrā.</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26</a:t>
            </a:r>
            <a:r>
              <a:rPr lang="lv-LV" sz="2000" dirty="0" smtClean="0"/>
              <a:t>.nov.2023.</a:t>
            </a:r>
            <a:endParaRPr lang="lv-LV"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2" cstate="print"/>
          <a:srcRect/>
          <a:stretch>
            <a:fillRect/>
          </a:stretch>
        </p:blipFill>
        <p:spPr bwMode="auto">
          <a:xfrm>
            <a:off x="1475656" y="836712"/>
            <a:ext cx="6520422" cy="56886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txBox="1">
            <a:spLocks noChangeArrowheads="1"/>
          </p:cNvSpPr>
          <p:nvPr/>
        </p:nvSpPr>
        <p:spPr>
          <a:xfrm>
            <a:off x="179388" y="-27383"/>
            <a:ext cx="8964612" cy="57606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Ticības</a:t>
            </a:r>
            <a:r>
              <a:rPr kumimoji="0" lang="lv-LV" sz="4400" b="1" i="0" u="none" strike="noStrike" kern="0" cap="none" spc="0" normalizeH="0" baseline="0" noProof="0" dirty="0" smtClean="0">
                <a:ln>
                  <a:noFill/>
                </a:ln>
                <a:solidFill>
                  <a:schemeClr val="tx2"/>
                </a:solidFill>
                <a:effectLst/>
                <a:uLnTx/>
                <a:uFillTx/>
                <a:latin typeface="+mj-lt"/>
                <a:ea typeface="+mj-ea"/>
                <a:cs typeface="+mj-cs"/>
              </a:rPr>
              <a:t> augļi:</a:t>
            </a:r>
          </a:p>
        </p:txBody>
      </p:sp>
      <p:sp>
        <p:nvSpPr>
          <p:cNvPr id="8" name="Rounded Rectangle 7"/>
          <p:cNvSpPr/>
          <p:nvPr/>
        </p:nvSpPr>
        <p:spPr>
          <a:xfrm>
            <a:off x="179512" y="764704"/>
            <a:ext cx="2304256"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b="1" dirty="0" smtClean="0"/>
              <a:t>Miers</a:t>
            </a:r>
            <a:endParaRPr lang="lv-LV" sz="5400" b="1" dirty="0" smtClean="0"/>
          </a:p>
        </p:txBody>
      </p:sp>
      <p:sp>
        <p:nvSpPr>
          <p:cNvPr id="10" name="Rounded Rectangle 9"/>
          <p:cNvSpPr/>
          <p:nvPr/>
        </p:nvSpPr>
        <p:spPr>
          <a:xfrm>
            <a:off x="6300192" y="836712"/>
            <a:ext cx="259228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b="1" dirty="0" smtClean="0"/>
              <a:t>Prieks</a:t>
            </a:r>
            <a:endParaRPr lang="lv-LV" sz="5400" b="1" dirty="0" smtClean="0"/>
          </a:p>
        </p:txBody>
      </p:sp>
      <p:sp>
        <p:nvSpPr>
          <p:cNvPr id="12" name="Rounded Rectangle 11"/>
          <p:cNvSpPr/>
          <p:nvPr/>
        </p:nvSpPr>
        <p:spPr>
          <a:xfrm>
            <a:off x="251520" y="2492896"/>
            <a:ext cx="29523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b="1" dirty="0" smtClean="0"/>
              <a:t>Laimīgs</a:t>
            </a:r>
            <a:endParaRPr lang="lv-LV" sz="5400" b="1" dirty="0" smtClean="0"/>
          </a:p>
        </p:txBody>
      </p:sp>
      <p:sp>
        <p:nvSpPr>
          <p:cNvPr id="14" name="Rounded Rectangle 13"/>
          <p:cNvSpPr/>
          <p:nvPr/>
        </p:nvSpPr>
        <p:spPr>
          <a:xfrm>
            <a:off x="683568" y="4797152"/>
            <a:ext cx="2592288"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b="1" dirty="0" smtClean="0"/>
              <a:t>Dieva spēks</a:t>
            </a:r>
            <a:endParaRPr lang="lv-LV" sz="5400" b="1" dirty="0" smtClean="0"/>
          </a:p>
        </p:txBody>
      </p:sp>
      <p:sp>
        <p:nvSpPr>
          <p:cNvPr id="15" name="Rounded Rectangle 14"/>
          <p:cNvSpPr/>
          <p:nvPr/>
        </p:nvSpPr>
        <p:spPr>
          <a:xfrm>
            <a:off x="5868144" y="2276872"/>
            <a:ext cx="29523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Pazemība</a:t>
            </a:r>
            <a:endParaRPr lang="lv-LV" sz="4400" b="1" dirty="0" smtClean="0"/>
          </a:p>
        </p:txBody>
      </p:sp>
      <p:sp>
        <p:nvSpPr>
          <p:cNvPr id="16" name="Rounded Rectangle 15"/>
          <p:cNvSpPr/>
          <p:nvPr/>
        </p:nvSpPr>
        <p:spPr>
          <a:xfrm>
            <a:off x="5868144" y="5229200"/>
            <a:ext cx="29523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Pacietība</a:t>
            </a:r>
            <a:endParaRPr lang="lv-LV" sz="4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p:bldP spid="12"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836712"/>
          </a:xfrm>
        </p:spPr>
        <p:txBody>
          <a:bodyPr/>
          <a:lstStyle/>
          <a:p>
            <a:r>
              <a:rPr lang="lv-LV" b="1" dirty="0" smtClean="0"/>
              <a:t>Kas mūs sagaida pēc nāves?</a:t>
            </a:r>
            <a:br>
              <a:rPr lang="lv-LV" b="1" dirty="0" smtClean="0"/>
            </a:br>
            <a:r>
              <a:rPr lang="lv-LV" b="1" dirty="0" smtClean="0"/>
              <a:t>Vai pēc nāves var ko mainīt?</a:t>
            </a:r>
            <a:endParaRPr lang="en-US" b="1" dirty="0"/>
          </a:p>
        </p:txBody>
      </p:sp>
      <p:sp>
        <p:nvSpPr>
          <p:cNvPr id="4" name="Slide Number Placeholder 3"/>
          <p:cNvSpPr>
            <a:spLocks noGrp="1"/>
          </p:cNvSpPr>
          <p:nvPr>
            <p:ph type="sldNum" sz="quarter" idx="12"/>
          </p:nvPr>
        </p:nvSpPr>
        <p:spPr/>
        <p:txBody>
          <a:bodyPr/>
          <a:lstStyle/>
          <a:p>
            <a:pPr>
              <a:defRPr/>
            </a:pPr>
            <a:fld id="{7A4189BE-0D62-4CDF-AFE5-241C9CEC956C}" type="slidenum">
              <a:rPr lang="lv-LV" smtClean="0"/>
              <a:pPr>
                <a:defRPr/>
              </a:pPr>
              <a:t>3</a:t>
            </a:fld>
            <a:endParaRPr lang="lv-LV"/>
          </a:p>
        </p:txBody>
      </p:sp>
      <p:pic>
        <p:nvPicPr>
          <p:cNvPr id="32771" name="Picture 3"/>
          <p:cNvPicPr>
            <a:picLocks noChangeAspect="1" noChangeArrowheads="1"/>
          </p:cNvPicPr>
          <p:nvPr/>
        </p:nvPicPr>
        <p:blipFill>
          <a:blip r:embed="rId2" cstate="print"/>
          <a:srcRect/>
          <a:stretch>
            <a:fillRect/>
          </a:stretch>
        </p:blipFill>
        <p:spPr bwMode="auto">
          <a:xfrm>
            <a:off x="856853" y="1484784"/>
            <a:ext cx="7459563" cy="5173573"/>
          </a:xfrm>
          <a:prstGeom prst="rect">
            <a:avLst/>
          </a:prstGeom>
          <a:ln>
            <a:noFill/>
          </a:ln>
          <a:effectLst>
            <a:softEdge rad="112500"/>
          </a:effectLst>
        </p:spPr>
      </p:pic>
      <p:sp>
        <p:nvSpPr>
          <p:cNvPr id="7" name="Rounded Rectangle 6"/>
          <p:cNvSpPr/>
          <p:nvPr/>
        </p:nvSpPr>
        <p:spPr>
          <a:xfrm>
            <a:off x="971600" y="5589240"/>
            <a:ext cx="727280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cilvēkiem nolemts vienreiz mirt, bet pēc tam </a:t>
            </a:r>
            <a:r>
              <a:rPr lang="lv-LV" sz="3600" i="1" dirty="0" smtClean="0"/>
              <a:t>tiesa (Ebr.9:27)</a:t>
            </a:r>
            <a:endParaRPr lang="lv-LV" sz="36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2771"/>
                                        </p:tgtEl>
                                        <p:attrNameLst>
                                          <p:attrName>style.visibility</p:attrName>
                                        </p:attrNameLst>
                                      </p:cBhvr>
                                      <p:to>
                                        <p:strVal val="visible"/>
                                      </p:to>
                                    </p:set>
                                    <p:animEffect transition="in" filter="fade">
                                      <p:cBhvr>
                                        <p:cTn id="11" dur="2000"/>
                                        <p:tgtEl>
                                          <p:spTgt spid="32771"/>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404664"/>
            <a:ext cx="9144000" cy="1081088"/>
          </a:xfrm>
        </p:spPr>
        <p:txBody>
          <a:bodyPr/>
          <a:lstStyle/>
          <a:p>
            <a:pPr marL="0" indent="0" algn="just">
              <a:buNone/>
            </a:pPr>
            <a:r>
              <a:rPr lang="lv-LV" sz="2800" i="1" dirty="0" smtClean="0"/>
              <a:t>11 Tad es redzēju lielu baltu goda krēslu un To, kas tanī sēdēja; no Viņa vaiga bēga zeme un debess, un tiem nebija kur palikt. </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5122" name="Picture 2" descr="How does Giotto's Last Judgement compare to Michelangelo's? - Quora"/>
          <p:cNvPicPr>
            <a:picLocks noChangeAspect="1" noChangeArrowheads="1"/>
          </p:cNvPicPr>
          <p:nvPr/>
        </p:nvPicPr>
        <p:blipFill>
          <a:blip r:embed="rId2" cstate="print"/>
          <a:srcRect/>
          <a:stretch>
            <a:fillRect/>
          </a:stretch>
        </p:blipFill>
        <p:spPr bwMode="auto">
          <a:xfrm>
            <a:off x="1979712" y="1700808"/>
            <a:ext cx="5734050" cy="5157192"/>
          </a:xfrm>
          <a:prstGeom prst="rect">
            <a:avLst/>
          </a:prstGeom>
          <a:noFill/>
        </p:spPr>
      </p:pic>
      <p:sp>
        <p:nvSpPr>
          <p:cNvPr id="6" name="Rounded Rectangle 5"/>
          <p:cNvSpPr/>
          <p:nvPr/>
        </p:nvSpPr>
        <p:spPr>
          <a:xfrm>
            <a:off x="179512" y="1916832"/>
            <a:ext cx="3312368" cy="6263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Lieli</a:t>
            </a:r>
            <a:r>
              <a:rPr lang="lv-LV" sz="4000" dirty="0" smtClean="0"/>
              <a:t> un </a:t>
            </a:r>
            <a:r>
              <a:rPr lang="lv-LV" sz="4000" b="1" dirty="0" smtClean="0"/>
              <a:t>mazi</a:t>
            </a:r>
            <a:endParaRPr lang="en-US" sz="4000" b="1" dirty="0"/>
          </a:p>
        </p:txBody>
      </p:sp>
      <p:sp>
        <p:nvSpPr>
          <p:cNvPr id="9" name="Rounded Rectangle 8"/>
          <p:cNvSpPr/>
          <p:nvPr/>
        </p:nvSpPr>
        <p:spPr>
          <a:xfrm>
            <a:off x="6804248" y="1556792"/>
            <a:ext cx="2016224" cy="12024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Visas tautas</a:t>
            </a:r>
            <a:endParaRPr lang="en-US" sz="4000" b="1" dirty="0"/>
          </a:p>
        </p:txBody>
      </p:sp>
      <p:sp>
        <p:nvSpPr>
          <p:cNvPr id="10" name="Rounded Rectangle 9"/>
          <p:cNvSpPr/>
          <p:nvPr/>
        </p:nvSpPr>
        <p:spPr>
          <a:xfrm>
            <a:off x="6732240" y="5229200"/>
            <a:ext cx="2232248" cy="12024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Visas reliģijas</a:t>
            </a:r>
            <a:endParaRPr lang="en-US" sz="4000" b="1" dirty="0"/>
          </a:p>
        </p:txBody>
      </p:sp>
      <p:sp>
        <p:nvSpPr>
          <p:cNvPr id="11" name="Rounded Rectangle 10"/>
          <p:cNvSpPr/>
          <p:nvPr/>
        </p:nvSpPr>
        <p:spPr>
          <a:xfrm>
            <a:off x="251520" y="5373216"/>
            <a:ext cx="252028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Ticīgi</a:t>
            </a:r>
            <a:r>
              <a:rPr lang="lv-LV" sz="4000" dirty="0" smtClean="0"/>
              <a:t> un </a:t>
            </a:r>
            <a:r>
              <a:rPr lang="lv-LV" sz="4000" b="1" dirty="0" smtClean="0"/>
              <a:t>neticīgi</a:t>
            </a:r>
            <a:endParaRPr lang="en-US" sz="4000" b="1" dirty="0"/>
          </a:p>
        </p:txBody>
      </p:sp>
      <p:sp>
        <p:nvSpPr>
          <p:cNvPr id="12" name="Rounded Rectangle 11"/>
          <p:cNvSpPr/>
          <p:nvPr/>
        </p:nvSpPr>
        <p:spPr>
          <a:xfrm>
            <a:off x="2915816" y="6093296"/>
            <a:ext cx="3744416" cy="6263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Grib to vai nē</a:t>
            </a:r>
            <a:endParaRPr lang="en-US" sz="4000" b="1" dirty="0"/>
          </a:p>
        </p:txBody>
      </p:sp>
      <p:sp>
        <p:nvSpPr>
          <p:cNvPr id="13" name="Rectangle 2"/>
          <p:cNvSpPr>
            <a:spLocks noGrp="1" noChangeArrowheads="1"/>
          </p:cNvSpPr>
          <p:nvPr>
            <p:ph type="title"/>
          </p:nvPr>
        </p:nvSpPr>
        <p:spPr>
          <a:xfrm>
            <a:off x="179388" y="-27383"/>
            <a:ext cx="8964612" cy="576064"/>
          </a:xfrm>
        </p:spPr>
        <p:txBody>
          <a:bodyPr/>
          <a:lstStyle/>
          <a:p>
            <a:pPr eaLnBrk="1" hangingPunct="1"/>
            <a:r>
              <a:rPr lang="lv-LV" sz="4000" b="1" dirty="0" smtClean="0"/>
              <a:t>Beigu tiesas aina</a:t>
            </a:r>
            <a:endParaRPr lang="lv-LV" sz="4000" b="1" dirty="0" smtClean="0"/>
          </a:p>
        </p:txBody>
      </p:sp>
      <p:sp>
        <p:nvSpPr>
          <p:cNvPr id="14" name="Rounded Rectangle 13"/>
          <p:cNvSpPr/>
          <p:nvPr/>
        </p:nvSpPr>
        <p:spPr>
          <a:xfrm>
            <a:off x="3707904" y="1412776"/>
            <a:ext cx="2376264" cy="12024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Jēzus priekšā</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000"/>
                                        <p:tgtEl>
                                          <p:spTgt spid="14"/>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childTnLst>
                                </p:cTn>
                              </p:par>
                            </p:childTnLst>
                          </p:cTn>
                        </p:par>
                        <p:par>
                          <p:cTn id="34" fill="hold">
                            <p:stCondLst>
                              <p:cond delay="11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9" grpId="0" animBg="1"/>
      <p:bldP spid="10" grpId="0" animBg="1"/>
      <p:bldP spid="11" grpId="0" animBg="1"/>
      <p:bldP spid="12" grpId="0" animBg="1"/>
      <p:bldP spid="13" grpId="0"/>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99392"/>
            <a:ext cx="9072563" cy="1071563"/>
          </a:xfrm>
        </p:spPr>
        <p:txBody>
          <a:bodyPr/>
          <a:lstStyle/>
          <a:p>
            <a:pPr eaLnBrk="1" hangingPunct="1"/>
            <a:r>
              <a:rPr lang="lv-LV" sz="4800" b="1" kern="1200" dirty="0" smtClean="0">
                <a:solidFill>
                  <a:schemeClr val="tx1"/>
                </a:solidFill>
              </a:rPr>
              <a:t>Pēdējā tiesa</a:t>
            </a:r>
          </a:p>
        </p:txBody>
      </p:sp>
      <p:sp>
        <p:nvSpPr>
          <p:cNvPr id="3078" name="Slide Number Placeholder 5"/>
          <p:cNvSpPr>
            <a:spLocks noGrp="1"/>
          </p:cNvSpPr>
          <p:nvPr>
            <p:ph type="sldNum" sz="quarter" idx="12"/>
          </p:nvPr>
        </p:nvSpPr>
        <p:spPr>
          <a:noFill/>
        </p:spPr>
        <p:txBody>
          <a:bodyPr/>
          <a:lstStyle/>
          <a:p>
            <a:fld id="{527C7BE8-6594-46D8-8C8C-899CBFEAA987}" type="slidenum">
              <a:rPr lang="lv-LV" smtClean="0"/>
              <a:pPr/>
              <a:t>5</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3520209"/>
            <a:ext cx="4714876" cy="3337791"/>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3311558"/>
            <a:ext cx="4429124" cy="3546442"/>
          </a:xfrm>
          <a:prstGeom prst="rect">
            <a:avLst/>
          </a:prstGeom>
          <a:ln>
            <a:noFill/>
          </a:ln>
          <a:effectLst>
            <a:softEdge rad="112500"/>
          </a:effectLst>
        </p:spPr>
      </p:pic>
      <p:sp>
        <p:nvSpPr>
          <p:cNvPr id="11" name="Down Arrow 10"/>
          <p:cNvSpPr/>
          <p:nvPr/>
        </p:nvSpPr>
        <p:spPr>
          <a:xfrm rot="2277914">
            <a:off x="2287961" y="706476"/>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938020">
            <a:off x="6309674" y="775874"/>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971600" y="1412776"/>
            <a:ext cx="2736304"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Vainīgs</a:t>
            </a:r>
            <a:endParaRPr lang="en-US" sz="3600" b="1" dirty="0"/>
          </a:p>
        </p:txBody>
      </p:sp>
      <p:sp>
        <p:nvSpPr>
          <p:cNvPr id="15" name="Down Arrow 14"/>
          <p:cNvSpPr/>
          <p:nvPr/>
        </p:nvSpPr>
        <p:spPr>
          <a:xfrm>
            <a:off x="2127718" y="2290651"/>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475656" y="2924944"/>
            <a:ext cx="1728192"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Elle</a:t>
            </a:r>
            <a:endParaRPr lang="en-US" sz="4000" b="1" dirty="0"/>
          </a:p>
        </p:txBody>
      </p:sp>
      <p:sp>
        <p:nvSpPr>
          <p:cNvPr id="17" name="Oval 16"/>
          <p:cNvSpPr/>
          <p:nvPr/>
        </p:nvSpPr>
        <p:spPr>
          <a:xfrm>
            <a:off x="5076056" y="1412776"/>
            <a:ext cx="3456384"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Attaisnots</a:t>
            </a:r>
            <a:endParaRPr lang="en-US" sz="3600" b="1" dirty="0"/>
          </a:p>
        </p:txBody>
      </p:sp>
      <p:sp>
        <p:nvSpPr>
          <p:cNvPr id="18" name="Down Arrow 17"/>
          <p:cNvSpPr/>
          <p:nvPr/>
        </p:nvSpPr>
        <p:spPr>
          <a:xfrm>
            <a:off x="6520206" y="2290651"/>
            <a:ext cx="50006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076056" y="2924944"/>
            <a:ext cx="3384376" cy="8640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Paradīze</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000"/>
                                        <p:tgtEl>
                                          <p:spTgt spid="1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childTnLst>
                                </p:cTn>
                              </p:par>
                            </p:childTnLst>
                          </p:cTn>
                        </p:par>
                        <p:par>
                          <p:cTn id="29" fill="hold">
                            <p:stCondLst>
                              <p:cond delay="10500"/>
                            </p:stCondLst>
                            <p:childTnLst>
                              <p:par>
                                <p:cTn id="30" presetID="10" presetClass="entr" presetSubtype="0" fill="hold" nodeType="afterEffect">
                                  <p:stCondLst>
                                    <p:cond delay="0"/>
                                  </p:stCondLst>
                                  <p:childTnLst>
                                    <p:set>
                                      <p:cBhvr>
                                        <p:cTn id="31" dur="1" fill="hold">
                                          <p:stCondLst>
                                            <p:cond delay="0"/>
                                          </p:stCondLst>
                                        </p:cTn>
                                        <p:tgtEl>
                                          <p:spTgt spid="3082"/>
                                        </p:tgtEl>
                                        <p:attrNameLst>
                                          <p:attrName>style.visibility</p:attrName>
                                        </p:attrNameLst>
                                      </p:cBhvr>
                                      <p:to>
                                        <p:strVal val="visible"/>
                                      </p:to>
                                    </p:set>
                                    <p:animEffect transition="in" filter="fade">
                                      <p:cBhvr>
                                        <p:cTn id="32" dur="2000"/>
                                        <p:tgtEl>
                                          <p:spTgt spid="3082"/>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000"/>
                                        <p:tgtEl>
                                          <p:spTgt spid="16"/>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2000"/>
                                        <p:tgtEl>
                                          <p:spTgt spid="17"/>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2000"/>
                                        <p:tgtEl>
                                          <p:spTgt spid="18"/>
                                        </p:tgtEl>
                                      </p:cBhvr>
                                    </p:animEffect>
                                  </p:childTnLst>
                                </p:cTn>
                              </p:par>
                            </p:childTnLst>
                          </p:cTn>
                        </p:par>
                        <p:par>
                          <p:cTn id="45" fill="hold">
                            <p:stCondLst>
                              <p:cond delay="185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11" grpId="0" animBg="1"/>
      <p:bldP spid="12" grpId="0" animBg="1"/>
      <p:bldP spid="13" grpId="0" animBg="1"/>
      <p:bldP spid="15"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96552" y="691728"/>
            <a:ext cx="9540552" cy="1081088"/>
          </a:xfrm>
        </p:spPr>
        <p:txBody>
          <a:bodyPr/>
          <a:lstStyle/>
          <a:p>
            <a:pPr algn="just">
              <a:lnSpc>
                <a:spcPct val="90000"/>
              </a:lnSpc>
              <a:buFontTx/>
              <a:buNone/>
            </a:pPr>
            <a:r>
              <a:rPr lang="lv-LV" sz="2600" i="1" dirty="0" smtClean="0"/>
              <a:t>	 </a:t>
            </a:r>
            <a:r>
              <a:rPr lang="lv-LV" sz="2600" i="1" dirty="0" smtClean="0"/>
              <a:t>Bet </a:t>
            </a:r>
            <a:r>
              <a:rPr lang="lv-LV" sz="2600" i="1" dirty="0" smtClean="0"/>
              <a:t>bailīgajiem, neticīgajiem, apgānītājiem, slepkavām, netikļiem, burvjiem, elku kalpiem un visiem melkuļiem būs sava daļa degošā sēra uguns jūrā; tā ir otrā nāve</a:t>
            </a:r>
            <a:r>
              <a:rPr lang="lv-LV" sz="2600" i="1" dirty="0" smtClean="0"/>
              <a:t>.(Jn.at</a:t>
            </a:r>
            <a:r>
              <a:rPr lang="lv-LV" sz="2600" i="1" dirty="0" smtClean="0"/>
              <a:t>.21:8</a:t>
            </a:r>
            <a:r>
              <a:rPr lang="lv-LV" sz="2600" i="1" dirty="0" smtClean="0"/>
              <a:t>)</a:t>
            </a:r>
            <a:endParaRPr lang="lv-LV" sz="2600" i="1"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2708920"/>
            <a:ext cx="9144000" cy="523220"/>
          </a:xfrm>
          <a:prstGeom prst="rect">
            <a:avLst/>
          </a:prstGeom>
          <a:noFill/>
          <a:ln w="9525">
            <a:noFill/>
            <a:miter lim="800000"/>
            <a:headEnd/>
            <a:tailEnd/>
          </a:ln>
        </p:spPr>
        <p:txBody>
          <a:bodyPr wrap="square">
            <a:spAutoFit/>
          </a:bodyPr>
          <a:lstStyle/>
          <a:p>
            <a:pPr algn="ctr"/>
            <a:r>
              <a:rPr lang="lv-LV" sz="2800" b="1" dirty="0" smtClean="0"/>
              <a:t>Degoša jūra, Kaukšana un zobu trīcēšana</a:t>
            </a:r>
            <a:endParaRPr lang="lv-LV" sz="2800" dirty="0"/>
          </a:p>
        </p:txBody>
      </p:sp>
      <p:sp>
        <p:nvSpPr>
          <p:cNvPr id="4100" name="Slide Number Placeholder 3"/>
          <p:cNvSpPr>
            <a:spLocks noGrp="1"/>
          </p:cNvSpPr>
          <p:nvPr>
            <p:ph type="sldNum" sz="quarter" idx="12"/>
          </p:nvPr>
        </p:nvSpPr>
        <p:spPr>
          <a:noFill/>
        </p:spPr>
        <p:txBody>
          <a:bodyPr/>
          <a:lstStyle/>
          <a:p>
            <a:fld id="{00052300-B0B9-424F-990E-BB63A1B5DE08}" type="slidenum">
              <a:rPr lang="lv-LV" smtClean="0"/>
              <a:pPr/>
              <a:t>6</a:t>
            </a:fld>
            <a:endParaRPr lang="lv-LV" smtClean="0"/>
          </a:p>
        </p:txBody>
      </p:sp>
      <p:sp>
        <p:nvSpPr>
          <p:cNvPr id="6" name="Rectangle 5"/>
          <p:cNvSpPr/>
          <p:nvPr/>
        </p:nvSpPr>
        <p:spPr>
          <a:xfrm>
            <a:off x="0" y="1844824"/>
            <a:ext cx="9144000" cy="954107"/>
          </a:xfrm>
          <a:prstGeom prst="rect">
            <a:avLst/>
          </a:prstGeom>
        </p:spPr>
        <p:txBody>
          <a:bodyPr wrap="square">
            <a:spAutoFit/>
          </a:bodyPr>
          <a:lstStyle/>
          <a:p>
            <a:r>
              <a:rPr lang="lv-LV" sz="2800" i="1" dirty="0" smtClean="0"/>
              <a:t>tos </a:t>
            </a:r>
            <a:r>
              <a:rPr lang="lv-LV" sz="2800" i="1" dirty="0" smtClean="0"/>
              <a:t>metīs degošā ceplī, tur būs kaukšana un zobu trīcēšana. (Mt.13:50)</a:t>
            </a:r>
            <a:endParaRPr lang="en-US" sz="2800" dirty="0"/>
          </a:p>
        </p:txBody>
      </p:sp>
      <p:sp>
        <p:nvSpPr>
          <p:cNvPr id="3074" name="AutoShape 2" descr="Cilvēki – raudātāji – labākie no mums. Lūk, ko psihologi saka par tiem,  kuri raud par jeb ko. – Amizanti.lv"/>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6" name="AutoShape 4" descr="Cilvēki – raudātāji – labākie no mums. Lūk, ko psihologi saka par tiem,  kuri raud par jeb ko. – Amizanti.lv"/>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0" name="Picture 8" descr="Hell (theology) | The Evil Wiki | Fandom"/>
          <p:cNvPicPr>
            <a:picLocks noChangeAspect="1" noChangeArrowheads="1"/>
          </p:cNvPicPr>
          <p:nvPr/>
        </p:nvPicPr>
        <p:blipFill>
          <a:blip r:embed="rId2" cstate="print"/>
          <a:srcRect/>
          <a:stretch>
            <a:fillRect/>
          </a:stretch>
        </p:blipFill>
        <p:spPr bwMode="auto">
          <a:xfrm>
            <a:off x="215008" y="3140968"/>
            <a:ext cx="8677472" cy="3717032"/>
          </a:xfrm>
          <a:prstGeom prst="rect">
            <a:avLst/>
          </a:prstGeom>
          <a:ln>
            <a:noFill/>
          </a:ln>
          <a:effectLst>
            <a:softEdge rad="112500"/>
          </a:effectLst>
        </p:spPr>
      </p:pic>
      <p:pic>
        <p:nvPicPr>
          <p:cNvPr id="3077" name="Picture 5"/>
          <p:cNvPicPr>
            <a:picLocks noChangeAspect="1" noChangeArrowheads="1"/>
          </p:cNvPicPr>
          <p:nvPr/>
        </p:nvPicPr>
        <p:blipFill>
          <a:blip r:embed="rId3" cstate="print"/>
          <a:srcRect/>
          <a:stretch>
            <a:fillRect/>
          </a:stretch>
        </p:blipFill>
        <p:spPr bwMode="auto">
          <a:xfrm>
            <a:off x="2627784" y="3212976"/>
            <a:ext cx="4176464" cy="2101449"/>
          </a:xfrm>
          <a:prstGeom prst="rect">
            <a:avLst/>
          </a:prstGeom>
          <a:ln>
            <a:noFill/>
          </a:ln>
          <a:effectLst>
            <a:softEdge rad="112500"/>
          </a:effectLst>
        </p:spPr>
      </p:pic>
      <p:sp>
        <p:nvSpPr>
          <p:cNvPr id="12" name="Rectangle 2"/>
          <p:cNvSpPr>
            <a:spLocks noGrp="1" noChangeArrowheads="1"/>
          </p:cNvSpPr>
          <p:nvPr>
            <p:ph type="title"/>
          </p:nvPr>
        </p:nvSpPr>
        <p:spPr>
          <a:xfrm>
            <a:off x="-36512" y="1"/>
            <a:ext cx="9180512" cy="764704"/>
          </a:xfrm>
        </p:spPr>
        <p:txBody>
          <a:bodyPr/>
          <a:lstStyle/>
          <a:p>
            <a:pPr eaLnBrk="1" hangingPunct="1"/>
            <a:r>
              <a:rPr lang="lv-LV" sz="4800" b="1" kern="1200" dirty="0" smtClean="0">
                <a:solidFill>
                  <a:schemeClr val="tx1"/>
                </a:solidFill>
              </a:rPr>
              <a:t>Ellē:</a:t>
            </a:r>
            <a:endParaRPr lang="lv-LV" sz="4800" b="1" kern="12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80"/>
                                        </p:tgtEl>
                                        <p:attrNameLst>
                                          <p:attrName>style.visibility</p:attrName>
                                        </p:attrNameLst>
                                      </p:cBhvr>
                                      <p:to>
                                        <p:strVal val="visible"/>
                                      </p:to>
                                    </p:set>
                                    <p:animEffect transition="in" filter="fade">
                                      <p:cBhvr>
                                        <p:cTn id="11" dur="2000"/>
                                        <p:tgtEl>
                                          <p:spTgt spid="308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077"/>
                                        </p:tgtEl>
                                        <p:attrNameLst>
                                          <p:attrName>style.visibility</p:attrName>
                                        </p:attrNameLst>
                                      </p:cBhvr>
                                      <p:to>
                                        <p:strVal val="visible"/>
                                      </p:to>
                                    </p:set>
                                    <p:animEffect transition="in" filter="fade">
                                      <p:cBhvr>
                                        <p:cTn id="29"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8" name="Picture 6" descr="http://2.bp.blogspot.com/-Jodb7oQF8xY/UHPV8Z40WHI/AAAAAAAADKw/Dh-SiteRxS4/s1600/Love+In+Heaven+01+1280X960+Love+Friendship+Wallpaper.jpg"/>
          <p:cNvPicPr>
            <a:picLocks noChangeAspect="1" noChangeArrowheads="1"/>
          </p:cNvPicPr>
          <p:nvPr/>
        </p:nvPicPr>
        <p:blipFill>
          <a:blip r:embed="rId2" cstate="print"/>
          <a:srcRect/>
          <a:stretch>
            <a:fillRect/>
          </a:stretch>
        </p:blipFill>
        <p:spPr bwMode="auto">
          <a:xfrm>
            <a:off x="0" y="2564904"/>
            <a:ext cx="9144000" cy="4293096"/>
          </a:xfrm>
          <a:prstGeom prst="rect">
            <a:avLst/>
          </a:prstGeom>
          <a:ln>
            <a:noFill/>
          </a:ln>
          <a:effectLst>
            <a:softEdge rad="112500"/>
          </a:effectLst>
        </p:spPr>
      </p:pic>
      <p:sp>
        <p:nvSpPr>
          <p:cNvPr id="11267" name="Rectangle 3"/>
          <p:cNvSpPr>
            <a:spLocks noGrp="1" noChangeArrowheads="1"/>
          </p:cNvSpPr>
          <p:nvPr>
            <p:ph type="body" idx="4294967295"/>
          </p:nvPr>
        </p:nvSpPr>
        <p:spPr>
          <a:xfrm>
            <a:off x="-285750" y="476672"/>
            <a:ext cx="9429750" cy="1196752"/>
          </a:xfrm>
        </p:spPr>
        <p:txBody>
          <a:bodyPr/>
          <a:lstStyle/>
          <a:p>
            <a:pPr algn="just" eaLnBrk="1" hangingPunct="1">
              <a:lnSpc>
                <a:spcPct val="80000"/>
              </a:lnSpc>
              <a:buFontTx/>
              <a:buNone/>
            </a:pPr>
            <a:r>
              <a:rPr lang="lv-LV" sz="2800" i="1" dirty="0" smtClean="0"/>
              <a:t>   </a:t>
            </a:r>
            <a:r>
              <a:rPr lang="lv-LV" sz="2800" i="1" dirty="0" smtClean="0"/>
              <a:t>Jņ.at.21</a:t>
            </a:r>
            <a:r>
              <a:rPr lang="lv-LV" sz="2800" i="1" dirty="0" smtClean="0"/>
              <a:t>: 3 Un es dzirdēju stipru balsi no troņa sakām: "Redzi, Dieva mājoklis pie cilvēkiem, Viņš mājos viņu vidū, un tie būs Viņa ļaudis, un Dievs pats būs ar viņiem. 4 Viņš nožāvēs visas asaras no viņu acīm, nāves vairs nebūs, nedz bēdu, nedz vaidu, nedz sāpju vairs nebūs, jo, kas bija, ir pagājis."</a:t>
            </a:r>
          </a:p>
          <a:p>
            <a:pPr algn="just" eaLnBrk="1" hangingPunct="1">
              <a:lnSpc>
                <a:spcPct val="80000"/>
              </a:lnSpc>
              <a:buFontTx/>
              <a:buNone/>
            </a:pPr>
            <a:endParaRPr lang="lv-LV" sz="1800" i="1" dirty="0" smtClean="0"/>
          </a:p>
        </p:txBody>
      </p:sp>
      <p:sp>
        <p:nvSpPr>
          <p:cNvPr id="7173" name="Slide Number Placeholder 3"/>
          <p:cNvSpPr>
            <a:spLocks noGrp="1"/>
          </p:cNvSpPr>
          <p:nvPr>
            <p:ph type="sldNum" sz="quarter" idx="12"/>
          </p:nvPr>
        </p:nvSpPr>
        <p:spPr>
          <a:noFill/>
        </p:spPr>
        <p:txBody>
          <a:bodyPr/>
          <a:lstStyle/>
          <a:p>
            <a:fld id="{550CF466-F1A1-4F43-92F1-F6FFEA5E8BB6}" type="slidenum">
              <a:rPr lang="lv-LV" smtClean="0"/>
              <a:pPr/>
              <a:t>7</a:t>
            </a:fld>
            <a:endParaRPr lang="lv-LV" smtClean="0"/>
          </a:p>
        </p:txBody>
      </p:sp>
      <p:sp>
        <p:nvSpPr>
          <p:cNvPr id="6" name="Oval 5"/>
          <p:cNvSpPr/>
          <p:nvPr/>
        </p:nvSpPr>
        <p:spPr>
          <a:xfrm>
            <a:off x="323528" y="2924944"/>
            <a:ext cx="4320480"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Dievs mūsu vidū</a:t>
            </a:r>
            <a:endParaRPr lang="en-US" sz="2800" b="1" dirty="0">
              <a:solidFill>
                <a:schemeClr val="tx1"/>
              </a:solidFill>
            </a:endParaRPr>
          </a:p>
        </p:txBody>
      </p:sp>
      <p:sp>
        <p:nvSpPr>
          <p:cNvPr id="8" name="Oval 7"/>
          <p:cNvSpPr/>
          <p:nvPr/>
        </p:nvSpPr>
        <p:spPr>
          <a:xfrm>
            <a:off x="4788024" y="2852936"/>
            <a:ext cx="4355976"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Nožāvēs asaras</a:t>
            </a:r>
            <a:endParaRPr lang="en-US" sz="2800" b="1" dirty="0">
              <a:solidFill>
                <a:schemeClr val="tx1"/>
              </a:solidFill>
            </a:endParaRPr>
          </a:p>
        </p:txBody>
      </p:sp>
      <p:sp>
        <p:nvSpPr>
          <p:cNvPr id="9" name="Oval 8"/>
          <p:cNvSpPr/>
          <p:nvPr/>
        </p:nvSpPr>
        <p:spPr>
          <a:xfrm>
            <a:off x="467544" y="3789040"/>
            <a:ext cx="2808312"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nav nāves</a:t>
            </a:r>
            <a:endParaRPr lang="en-US" sz="2800" b="1" dirty="0">
              <a:solidFill>
                <a:schemeClr val="tx1"/>
              </a:solidFill>
            </a:endParaRPr>
          </a:p>
        </p:txBody>
      </p:sp>
      <p:sp>
        <p:nvSpPr>
          <p:cNvPr id="12" name="Rectangle 2"/>
          <p:cNvSpPr txBox="1">
            <a:spLocks noChangeArrowheads="1"/>
          </p:cNvSpPr>
          <p:nvPr/>
        </p:nvSpPr>
        <p:spPr bwMode="auto">
          <a:xfrm>
            <a:off x="0" y="-171400"/>
            <a:ext cx="9144000" cy="8509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Debesu valstībā:</a:t>
            </a:r>
          </a:p>
        </p:txBody>
      </p:sp>
      <p:sp>
        <p:nvSpPr>
          <p:cNvPr id="13" name="Oval 12"/>
          <p:cNvSpPr/>
          <p:nvPr/>
        </p:nvSpPr>
        <p:spPr>
          <a:xfrm>
            <a:off x="3779912" y="3789040"/>
            <a:ext cx="2808312"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nav bēdu</a:t>
            </a:r>
            <a:endParaRPr lang="en-US" sz="2800" b="1" dirty="0">
              <a:solidFill>
                <a:schemeClr val="tx1"/>
              </a:solidFill>
            </a:endParaRPr>
          </a:p>
        </p:txBody>
      </p:sp>
      <p:sp>
        <p:nvSpPr>
          <p:cNvPr id="14" name="Oval 13"/>
          <p:cNvSpPr/>
          <p:nvPr/>
        </p:nvSpPr>
        <p:spPr>
          <a:xfrm>
            <a:off x="467544" y="4653136"/>
            <a:ext cx="2808312"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nav vaidu</a:t>
            </a:r>
            <a:endParaRPr lang="en-US" sz="2800" b="1" dirty="0">
              <a:solidFill>
                <a:schemeClr val="tx1"/>
              </a:solidFill>
            </a:endParaRPr>
          </a:p>
        </p:txBody>
      </p:sp>
      <p:sp>
        <p:nvSpPr>
          <p:cNvPr id="15" name="Oval 14"/>
          <p:cNvSpPr/>
          <p:nvPr/>
        </p:nvSpPr>
        <p:spPr>
          <a:xfrm>
            <a:off x="611560" y="5589240"/>
            <a:ext cx="2808312"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nav sāpju</a:t>
            </a:r>
            <a:endParaRPr lang="en-US" sz="2800" b="1" dirty="0">
              <a:solidFill>
                <a:schemeClr val="tx1"/>
              </a:solidFill>
            </a:endParaRPr>
          </a:p>
        </p:txBody>
      </p:sp>
      <p:sp>
        <p:nvSpPr>
          <p:cNvPr id="16" name="Oval 15"/>
          <p:cNvSpPr/>
          <p:nvPr/>
        </p:nvSpPr>
        <p:spPr>
          <a:xfrm>
            <a:off x="6335688" y="4365104"/>
            <a:ext cx="2808312"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nav grēka</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8"/>
                                        </p:tgtEl>
                                        <p:attrNameLst>
                                          <p:attrName>style.visibility</p:attrName>
                                        </p:attrNameLst>
                                      </p:cBhvr>
                                      <p:to>
                                        <p:strVal val="visible"/>
                                      </p:to>
                                    </p:set>
                                    <p:animEffect transition="in" filter="fade">
                                      <p:cBhvr>
                                        <p:cTn id="16" dur="2000"/>
                                        <p:tgtEl>
                                          <p:spTgt spid="8198"/>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000"/>
                                        <p:tgtEl>
                                          <p:spTgt spid="13"/>
                                        </p:tgtEl>
                                      </p:cBhvr>
                                    </p:animEffect>
                                  </p:childTnLst>
                                </p:cTn>
                              </p:par>
                            </p:childTnLst>
                          </p:cTn>
                        </p:par>
                        <p:par>
                          <p:cTn id="33" fill="hold">
                            <p:stCondLst>
                              <p:cond delay="105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000"/>
                                        <p:tgtEl>
                                          <p:spTgt spid="14"/>
                                        </p:tgtEl>
                                      </p:cBhvr>
                                    </p:animEffect>
                                  </p:childTnLst>
                                </p:cTn>
                              </p:par>
                            </p:childTnLst>
                          </p:cTn>
                        </p:par>
                        <p:par>
                          <p:cTn id="37" fill="hold">
                            <p:stCondLst>
                              <p:cond delay="12500"/>
                            </p:stCondLst>
                            <p:childTnLst>
                              <p:par>
                                <p:cTn id="38" presetID="10"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2000"/>
                                        <p:tgtEl>
                                          <p:spTgt spid="15"/>
                                        </p:tgtEl>
                                      </p:cBhvr>
                                    </p:animEffect>
                                  </p:childTnLst>
                                </p:cTn>
                              </p:par>
                            </p:childTnLst>
                          </p:cTn>
                        </p:par>
                        <p:par>
                          <p:cTn id="41" fill="hold">
                            <p:stCondLst>
                              <p:cond delay="14500"/>
                            </p:stCondLst>
                            <p:childTnLst>
                              <p:par>
                                <p:cTn id="42" presetID="10"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nimBg="1"/>
      <p:bldP spid="8" grpId="0" animBg="1"/>
      <p:bldP spid="9" grpId="0" animBg="1"/>
      <p:bldP spid="12" grpId="0"/>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buNone/>
            </a:pPr>
            <a:r>
              <a:rPr lang="lv-LV" sz="2800" i="1" dirty="0" smtClean="0"/>
              <a:t>12 Es redzēju mirušos, lielos un mazos, stāvam goda krēsla priekšā: un grāmatas tika atvērtas. Tika atvērta vēl cita grāmata, tā ir dzīvības grāmata. </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8</a:t>
            </a:fld>
            <a:endParaRPr lang="lv-LV" smtClean="0"/>
          </a:p>
        </p:txBody>
      </p:sp>
      <p:pic>
        <p:nvPicPr>
          <p:cNvPr id="2049" name="Picture 1"/>
          <p:cNvPicPr>
            <a:picLocks noChangeAspect="1" noChangeArrowheads="1"/>
          </p:cNvPicPr>
          <p:nvPr/>
        </p:nvPicPr>
        <p:blipFill>
          <a:blip r:embed="rId2" cstate="print"/>
          <a:srcRect/>
          <a:stretch>
            <a:fillRect/>
          </a:stretch>
        </p:blipFill>
        <p:spPr bwMode="auto">
          <a:xfrm>
            <a:off x="395536" y="1484784"/>
            <a:ext cx="3963215" cy="4984469"/>
          </a:xfrm>
          <a:prstGeom prst="rect">
            <a:avLst/>
          </a:prstGeom>
          <a:ln>
            <a:noFill/>
          </a:ln>
          <a:effectLst>
            <a:softEdge rad="112500"/>
          </a:effectLst>
        </p:spPr>
      </p:pic>
      <p:pic>
        <p:nvPicPr>
          <p:cNvPr id="2050" name="Picture 2"/>
          <p:cNvPicPr>
            <a:picLocks noChangeAspect="1" noChangeArrowheads="1"/>
          </p:cNvPicPr>
          <p:nvPr/>
        </p:nvPicPr>
        <p:blipFill>
          <a:blip r:embed="rId3" cstate="print"/>
          <a:srcRect/>
          <a:stretch>
            <a:fillRect/>
          </a:stretch>
        </p:blipFill>
        <p:spPr bwMode="auto">
          <a:xfrm>
            <a:off x="5292080" y="1988840"/>
            <a:ext cx="3180852" cy="4000504"/>
          </a:xfrm>
          <a:prstGeom prst="rect">
            <a:avLst/>
          </a:prstGeom>
          <a:ln>
            <a:noFill/>
          </a:ln>
          <a:effectLst>
            <a:softEdge rad="112500"/>
          </a:effectLst>
        </p:spPr>
      </p:pic>
      <p:sp>
        <p:nvSpPr>
          <p:cNvPr id="8" name="Rounded Rectangle 7"/>
          <p:cNvSpPr/>
          <p:nvPr/>
        </p:nvSpPr>
        <p:spPr>
          <a:xfrm>
            <a:off x="539552" y="1412776"/>
            <a:ext cx="3312368"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Katram cilvēkam sava</a:t>
            </a:r>
            <a:endParaRPr lang="en-US" sz="3200" b="1" dirty="0"/>
          </a:p>
        </p:txBody>
      </p:sp>
      <p:sp>
        <p:nvSpPr>
          <p:cNvPr id="9" name="Rounded Rectangle 8"/>
          <p:cNvSpPr/>
          <p:nvPr/>
        </p:nvSpPr>
        <p:spPr>
          <a:xfrm>
            <a:off x="323528" y="5805264"/>
            <a:ext cx="1728192"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Grēki</a:t>
            </a:r>
            <a:endParaRPr lang="en-US" sz="4000" b="1" dirty="0"/>
          </a:p>
        </p:txBody>
      </p:sp>
      <p:sp>
        <p:nvSpPr>
          <p:cNvPr id="10" name="Rounded Rectangle 9"/>
          <p:cNvSpPr/>
          <p:nvPr/>
        </p:nvSpPr>
        <p:spPr>
          <a:xfrm>
            <a:off x="2267744" y="5805264"/>
            <a:ext cx="2304256"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Nedarbi</a:t>
            </a:r>
            <a:endParaRPr lang="en-US" sz="4000" b="1" dirty="0"/>
          </a:p>
        </p:txBody>
      </p:sp>
      <p:sp>
        <p:nvSpPr>
          <p:cNvPr id="11" name="Down Arrow 10"/>
          <p:cNvSpPr/>
          <p:nvPr/>
        </p:nvSpPr>
        <p:spPr>
          <a:xfrm rot="2418090">
            <a:off x="1290819" y="5188380"/>
            <a:ext cx="50405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9419086">
            <a:off x="2555776" y="5200870"/>
            <a:ext cx="50405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652120" y="1340768"/>
            <a:ext cx="280831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Tikai viena grāmata</a:t>
            </a:r>
            <a:endParaRPr lang="en-US" sz="3600" b="1" dirty="0"/>
          </a:p>
        </p:txBody>
      </p:sp>
      <p:sp>
        <p:nvSpPr>
          <p:cNvPr id="14" name="Rounded Rectangle 13"/>
          <p:cNvSpPr/>
          <p:nvPr/>
        </p:nvSpPr>
        <p:spPr>
          <a:xfrm>
            <a:off x="5436096" y="5373216"/>
            <a:ext cx="316835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Visu Dieva bērnu vārdi</a:t>
            </a:r>
            <a:endParaRPr 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049"/>
                                        </p:tgtEl>
                                        <p:attrNameLst>
                                          <p:attrName>style.visibility</p:attrName>
                                        </p:attrNameLst>
                                      </p:cBhvr>
                                      <p:to>
                                        <p:strVal val="visible"/>
                                      </p:to>
                                    </p:set>
                                    <p:anim calcmode="lin" valueType="num">
                                      <p:cBhvr additive="base">
                                        <p:cTn id="12" dur="500" fill="hold"/>
                                        <p:tgtEl>
                                          <p:spTgt spid="2049"/>
                                        </p:tgtEl>
                                        <p:attrNameLst>
                                          <p:attrName>ppt_x</p:attrName>
                                        </p:attrNameLst>
                                      </p:cBhvr>
                                      <p:tavLst>
                                        <p:tav tm="0">
                                          <p:val>
                                            <p:strVal val="#ppt_x"/>
                                          </p:val>
                                        </p:tav>
                                        <p:tav tm="100000">
                                          <p:val>
                                            <p:strVal val="#ppt_x"/>
                                          </p:val>
                                        </p:tav>
                                      </p:tavLst>
                                    </p:anim>
                                    <p:anim calcmode="lin" valueType="num">
                                      <p:cBhvr additive="base">
                                        <p:cTn id="13" dur="500" fill="hold"/>
                                        <p:tgtEl>
                                          <p:spTgt spid="2049"/>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par>
                          <p:cTn id="18" fill="hold">
                            <p:stCondLst>
                              <p:cond delay="35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7500"/>
                            </p:stCondLst>
                            <p:childTnLst>
                              <p:par>
                                <p:cTn id="33" presetID="2" presetClass="entr" presetSubtype="4" fill="hold" nodeType="afterEffect">
                                  <p:stCondLst>
                                    <p:cond delay="0"/>
                                  </p:stCondLst>
                                  <p:childTnLst>
                                    <p:set>
                                      <p:cBhvr>
                                        <p:cTn id="34" dur="1" fill="hold">
                                          <p:stCondLst>
                                            <p:cond delay="0"/>
                                          </p:stCondLst>
                                        </p:cTn>
                                        <p:tgtEl>
                                          <p:spTgt spid="2050"/>
                                        </p:tgtEl>
                                        <p:attrNameLst>
                                          <p:attrName>style.visibility</p:attrName>
                                        </p:attrNameLst>
                                      </p:cBhvr>
                                      <p:to>
                                        <p:strVal val="visible"/>
                                      </p:to>
                                    </p:set>
                                    <p:anim calcmode="lin" valueType="num">
                                      <p:cBhvr additive="base">
                                        <p:cTn id="35" dur="500" fill="hold"/>
                                        <p:tgtEl>
                                          <p:spTgt spid="2050"/>
                                        </p:tgtEl>
                                        <p:attrNameLst>
                                          <p:attrName>ppt_x</p:attrName>
                                        </p:attrNameLst>
                                      </p:cBhvr>
                                      <p:tavLst>
                                        <p:tav tm="0">
                                          <p:val>
                                            <p:strVal val="#ppt_x"/>
                                          </p:val>
                                        </p:tav>
                                        <p:tav tm="100000">
                                          <p:val>
                                            <p:strVal val="#ppt_x"/>
                                          </p:val>
                                        </p:tav>
                                      </p:tavLst>
                                    </p:anim>
                                    <p:anim calcmode="lin" valueType="num">
                                      <p:cBhvr additive="base">
                                        <p:cTn id="36" dur="500" fill="hold"/>
                                        <p:tgtEl>
                                          <p:spTgt spid="2050"/>
                                        </p:tgtEl>
                                        <p:attrNameLst>
                                          <p:attrName>ppt_y</p:attrName>
                                        </p:attrNameLst>
                                      </p:cBhvr>
                                      <p:tavLst>
                                        <p:tav tm="0">
                                          <p:val>
                                            <p:strVal val="1+#ppt_h/2"/>
                                          </p:val>
                                        </p:tav>
                                        <p:tav tm="100000">
                                          <p:val>
                                            <p:strVal val="#ppt_y"/>
                                          </p:val>
                                        </p:tav>
                                      </p:tavLst>
                                    </p:anim>
                                  </p:childTnLst>
                                </p:cTn>
                              </p:par>
                            </p:childTnLst>
                          </p:cTn>
                        </p:par>
                        <p:par>
                          <p:cTn id="37" fill="hold">
                            <p:stCondLst>
                              <p:cond delay="800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childTnLst>
                          </p:cTn>
                        </p:par>
                        <p:par>
                          <p:cTn id="41" fill="hold">
                            <p:stCondLst>
                              <p:cond delay="1000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2555776" y="83671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ja </a:t>
            </a:r>
            <a:r>
              <a:rPr lang="lv-LV" sz="3600" i="1" dirty="0" smtClean="0"/>
              <a:t>tu gribi ieiet dzīvībā, tad turi baušļus</a:t>
            </a:r>
            <a:r>
              <a:rPr lang="lv-LV" sz="3600" i="1" dirty="0" smtClean="0"/>
              <a:t>. (Mt.19:17)</a:t>
            </a:r>
            <a:endParaRPr lang="lv-LV" sz="3600" i="1" dirty="0" smtClean="0"/>
          </a:p>
        </p:txBody>
      </p:sp>
      <p:sp>
        <p:nvSpPr>
          <p:cNvPr id="3074" name="Rectangle 2"/>
          <p:cNvSpPr>
            <a:spLocks noGrp="1" noChangeArrowheads="1"/>
          </p:cNvSpPr>
          <p:nvPr>
            <p:ph type="title"/>
          </p:nvPr>
        </p:nvSpPr>
        <p:spPr>
          <a:xfrm>
            <a:off x="0" y="-99392"/>
            <a:ext cx="9072563" cy="1071563"/>
          </a:xfrm>
        </p:spPr>
        <p:txBody>
          <a:bodyPr/>
          <a:lstStyle/>
          <a:p>
            <a:pPr eaLnBrk="1" hangingPunct="1"/>
            <a:r>
              <a:rPr lang="lv-LV" sz="4800" b="1" kern="1200" dirty="0" smtClean="0">
                <a:solidFill>
                  <a:schemeClr val="tx1"/>
                </a:solidFill>
              </a:rPr>
              <a:t>Kā nokļūt paradīzē?</a:t>
            </a:r>
            <a:endParaRPr lang="lv-LV" sz="4800" b="1" kern="1200" dirty="0" smtClean="0">
              <a:solidFill>
                <a:schemeClr val="tx1"/>
              </a:solidFill>
            </a:endParaRPr>
          </a:p>
        </p:txBody>
      </p:sp>
      <p:sp>
        <p:nvSpPr>
          <p:cNvPr id="3078" name="Slide Number Placeholder 5"/>
          <p:cNvSpPr>
            <a:spLocks noGrp="1"/>
          </p:cNvSpPr>
          <p:nvPr>
            <p:ph type="sldNum" sz="quarter" idx="12"/>
          </p:nvPr>
        </p:nvSpPr>
        <p:spPr>
          <a:noFill/>
        </p:spPr>
        <p:txBody>
          <a:bodyPr/>
          <a:lstStyle/>
          <a:p>
            <a:fld id="{527C7BE8-6594-46D8-8C8C-899CBFEAA987}" type="slidenum">
              <a:rPr lang="lv-LV" smtClean="0"/>
              <a:pPr/>
              <a:t>9</a:t>
            </a:fld>
            <a:endParaRPr lang="lv-LV" smtClean="0"/>
          </a:p>
        </p:txBody>
      </p:sp>
      <p:pic>
        <p:nvPicPr>
          <p:cNvPr id="3082" name="Picture 10" descr="golden city of Heaven image"/>
          <p:cNvPicPr>
            <a:picLocks noChangeAspect="1" noChangeArrowheads="1"/>
          </p:cNvPicPr>
          <p:nvPr/>
        </p:nvPicPr>
        <p:blipFill>
          <a:blip r:embed="rId2" cstate="print"/>
          <a:srcRect/>
          <a:stretch>
            <a:fillRect/>
          </a:stretch>
        </p:blipFill>
        <p:spPr bwMode="auto">
          <a:xfrm>
            <a:off x="4429124" y="3520209"/>
            <a:ext cx="4714876" cy="3337791"/>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cstate="print"/>
          <a:srcRect/>
          <a:stretch>
            <a:fillRect/>
          </a:stretch>
        </p:blipFill>
        <p:spPr bwMode="auto">
          <a:xfrm>
            <a:off x="0" y="3311558"/>
            <a:ext cx="4429124" cy="3546442"/>
          </a:xfrm>
          <a:prstGeom prst="rect">
            <a:avLst/>
          </a:prstGeom>
          <a:ln>
            <a:noFill/>
          </a:ln>
          <a:effectLst>
            <a:softEdge rad="112500"/>
          </a:effectLst>
        </p:spPr>
      </p:pic>
      <p:sp>
        <p:nvSpPr>
          <p:cNvPr id="13" name="Oval 12"/>
          <p:cNvSpPr/>
          <p:nvPr/>
        </p:nvSpPr>
        <p:spPr>
          <a:xfrm>
            <a:off x="107504" y="764704"/>
            <a:ext cx="2736304" cy="122413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Daudzi saka:</a:t>
            </a:r>
            <a:endParaRPr lang="en-US" sz="3600" b="1" dirty="0"/>
          </a:p>
        </p:txBody>
      </p:sp>
      <p:sp>
        <p:nvSpPr>
          <p:cNvPr id="20" name="Rounded Rectangle 19"/>
          <p:cNvSpPr/>
          <p:nvPr/>
        </p:nvSpPr>
        <p:spPr>
          <a:xfrm>
            <a:off x="1619672" y="2276872"/>
            <a:ext cx="626469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Izpildi visus baušļus 100%, un tu nonāksi paradīzē</a:t>
            </a:r>
            <a:endParaRPr lang="lv-LV" sz="3600" b="1" dirty="0" smtClean="0"/>
          </a:p>
        </p:txBody>
      </p:sp>
      <p:sp>
        <p:nvSpPr>
          <p:cNvPr id="21" name="Rounded Rectangle 20"/>
          <p:cNvSpPr/>
          <p:nvPr/>
        </p:nvSpPr>
        <p:spPr>
          <a:xfrm>
            <a:off x="179512" y="5705872"/>
            <a:ext cx="871296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i="1" dirty="0" smtClean="0"/>
              <a:t>Cilvēkiem tas nav iespējams, bet Dievam visas lietas iespējamas</a:t>
            </a:r>
            <a:r>
              <a:rPr lang="lv-LV" sz="3600" i="1" dirty="0" smtClean="0"/>
              <a:t>. (Mt.19:26)</a:t>
            </a:r>
            <a:endParaRPr lang="lv-LV" sz="36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4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6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8500"/>
                            </p:stCondLst>
                            <p:childTnLst>
                              <p:par>
                                <p:cTn id="22" presetID="10" presetClass="entr" presetSubtype="0" fill="hold" nodeType="afterEffect">
                                  <p:stCondLst>
                                    <p:cond delay="0"/>
                                  </p:stCondLst>
                                  <p:childTnLst>
                                    <p:set>
                                      <p:cBhvr>
                                        <p:cTn id="23" dur="1" fill="hold">
                                          <p:stCondLst>
                                            <p:cond delay="0"/>
                                          </p:stCondLst>
                                        </p:cTn>
                                        <p:tgtEl>
                                          <p:spTgt spid="3082"/>
                                        </p:tgtEl>
                                        <p:attrNameLst>
                                          <p:attrName>style.visibility</p:attrName>
                                        </p:attrNameLst>
                                      </p:cBhvr>
                                      <p:to>
                                        <p:strVal val="visible"/>
                                      </p:to>
                                    </p:set>
                                    <p:animEffect transition="in" filter="fade">
                                      <p:cBhvr>
                                        <p:cTn id="24" dur="2000"/>
                                        <p:tgtEl>
                                          <p:spTgt spid="3082"/>
                                        </p:tgtEl>
                                      </p:cBhvr>
                                    </p:animEffect>
                                  </p:childTnLst>
                                </p:cTn>
                              </p:par>
                            </p:childTnLst>
                          </p:cTn>
                        </p:par>
                        <p:par>
                          <p:cTn id="25" fill="hold">
                            <p:stCondLst>
                              <p:cond delay="105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2000"/>
                                        <p:tgtEl>
                                          <p:spTgt spid="20"/>
                                        </p:tgtEl>
                                      </p:cBhvr>
                                    </p:animEffect>
                                  </p:childTnLst>
                                </p:cTn>
                              </p:par>
                            </p:childTnLst>
                          </p:cTn>
                        </p:par>
                        <p:par>
                          <p:cTn id="29" fill="hold">
                            <p:stCondLst>
                              <p:cond delay="125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074" grpId="0"/>
      <p:bldP spid="13" grpId="0" animBg="1"/>
      <p:bldP spid="20" grpId="0" animBg="1"/>
      <p:bldP spid="2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7622</TotalTime>
  <Words>1072</Words>
  <Application>Microsoft Office PowerPoint</Application>
  <PresentationFormat>On-screen Show (4:3)</PresentationFormat>
  <Paragraphs>109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Jņ.at.20:11-15 Grāmatas</vt:lpstr>
      <vt:lpstr>Jņ.at.20:11-15 Grāmatas</vt:lpstr>
      <vt:lpstr>Kas mūs sagaida pēc nāves? Vai pēc nāves var ko mainīt?</vt:lpstr>
      <vt:lpstr>Beigu tiesas aina</vt:lpstr>
      <vt:lpstr>Pēdējā tiesa</vt:lpstr>
      <vt:lpstr>Ellē:</vt:lpstr>
      <vt:lpstr>Slide 7</vt:lpstr>
      <vt:lpstr>Slide 8</vt:lpstr>
      <vt:lpstr>Kā nokļūt paradīzē?</vt:lpstr>
      <vt:lpstr>Slide 10</vt:lpstr>
      <vt:lpstr>Slide 11</vt:lpstr>
      <vt:lpstr>Slide 12</vt:lpstr>
      <vt:lpstr>Slide 13</vt:lpstr>
      <vt:lpstr>Slide 14</vt:lpstr>
      <vt:lpstr>Slide 15</vt:lpstr>
      <vt:lpstr>Slide 16</vt:lpstr>
      <vt:lpstr>Slide 17</vt:lpstr>
      <vt:lpstr>Slide 18</vt:lpstr>
      <vt:lpstr>Slide 19</vt:lpstr>
      <vt:lpstr>Slide 20</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107</cp:revision>
  <dcterms:created xsi:type="dcterms:W3CDTF">2010-10-07T14:46:11Z</dcterms:created>
  <dcterms:modified xsi:type="dcterms:W3CDTF">2023-11-27T11:11:52Z</dcterms:modified>
</cp:coreProperties>
</file>