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7" r:id="rId2"/>
    <p:sldId id="258" r:id="rId3"/>
    <p:sldId id="288" r:id="rId4"/>
    <p:sldId id="291" r:id="rId5"/>
    <p:sldId id="289" r:id="rId6"/>
    <p:sldId id="290" r:id="rId7"/>
    <p:sldId id="293" r:id="rId8"/>
    <p:sldId id="292" r:id="rId9"/>
    <p:sldId id="297" r:id="rId10"/>
    <p:sldId id="295" r:id="rId11"/>
    <p:sldId id="294" r:id="rId12"/>
    <p:sldId id="296" r:id="rId13"/>
    <p:sldId id="299" r:id="rId14"/>
    <p:sldId id="286" r:id="rId15"/>
    <p:sldId id="281" r:id="rId16"/>
    <p:sldId id="298" r:id="rId17"/>
    <p:sldId id="284" r:id="rId18"/>
    <p:sldId id="279"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5" d="100"/>
          <a:sy n="75" d="100"/>
        </p:scale>
        <p:origin x="-678" y="-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1" y="0"/>
            <a:ext cx="2946448" cy="49743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defTabSz="914291" eaLnBrk="0" hangingPunct="0">
              <a:defRPr sz="1200"/>
            </a:lvl1pPr>
          </a:lstStyle>
          <a:p>
            <a:pPr>
              <a:defRPr/>
            </a:pPr>
            <a:endParaRPr lang="lv-LV"/>
          </a:p>
        </p:txBody>
      </p:sp>
      <p:sp>
        <p:nvSpPr>
          <p:cNvPr id="21507" name="Rectangle 3"/>
          <p:cNvSpPr>
            <a:spLocks noGrp="1" noChangeArrowheads="1"/>
          </p:cNvSpPr>
          <p:nvPr>
            <p:ph type="dt" idx="1"/>
          </p:nvPr>
        </p:nvSpPr>
        <p:spPr bwMode="auto">
          <a:xfrm>
            <a:off x="3849648" y="0"/>
            <a:ext cx="2946448" cy="49743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algn="r" defTabSz="914291" eaLnBrk="0" hangingPunct="0">
              <a:defRPr sz="1200"/>
            </a:lvl1pPr>
          </a:lstStyle>
          <a:p>
            <a:pPr>
              <a:defRPr/>
            </a:pPr>
            <a:fld id="{E0036556-3C21-4B8F-8A16-88583D0ADD5E}" type="datetimeFigureOut">
              <a:rPr lang="lv-LV"/>
              <a:pPr>
                <a:defRPr/>
              </a:pPr>
              <a:t>08.01.2022</a:t>
            </a:fld>
            <a:endParaRPr lang="lv-LV"/>
          </a:p>
        </p:txBody>
      </p:sp>
      <p:sp>
        <p:nvSpPr>
          <p:cNvPr id="12292"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678978" y="4715390"/>
            <a:ext cx="5439719" cy="4467461"/>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1510" name="Rectangle 6"/>
          <p:cNvSpPr>
            <a:spLocks noGrp="1" noChangeArrowheads="1"/>
          </p:cNvSpPr>
          <p:nvPr>
            <p:ph type="ftr" sz="quarter" idx="4"/>
          </p:nvPr>
        </p:nvSpPr>
        <p:spPr bwMode="auto">
          <a:xfrm>
            <a:off x="1" y="9427622"/>
            <a:ext cx="2946448" cy="497438"/>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defTabSz="914291" eaLnBrk="0" hangingPunct="0">
              <a:defRPr sz="1200"/>
            </a:lvl1pPr>
          </a:lstStyle>
          <a:p>
            <a:pPr>
              <a:defRPr/>
            </a:pPr>
            <a:endParaRPr lang="lv-LV"/>
          </a:p>
        </p:txBody>
      </p:sp>
      <p:sp>
        <p:nvSpPr>
          <p:cNvPr id="21511" name="Rectangle 7"/>
          <p:cNvSpPr>
            <a:spLocks noGrp="1" noChangeArrowheads="1"/>
          </p:cNvSpPr>
          <p:nvPr>
            <p:ph type="sldNum" sz="quarter" idx="5"/>
          </p:nvPr>
        </p:nvSpPr>
        <p:spPr bwMode="auto">
          <a:xfrm>
            <a:off x="3849648" y="9427622"/>
            <a:ext cx="2946448" cy="497438"/>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algn="r" defTabSz="914291" eaLnBrk="0" hangingPunct="0">
              <a:defRPr sz="1200"/>
            </a:lvl1pPr>
          </a:lstStyle>
          <a:p>
            <a:pPr>
              <a:defRPr/>
            </a:pPr>
            <a:fld id="{9FEA989D-78B7-49FD-AE76-64EA137DBD29}"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3A0B2A1-3160-4B85-89D9-BBDA935B999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1CC1E63-9B67-44D8-A3E4-4DBF217D42BD}"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6063F26-55FE-4948-845D-858CB2BFFEE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B254078-EFE6-4132-94C6-88E9C8ED22E3}"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6B5A6CB-786F-46B2-BFBF-0A7DCC69E9C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F813D5C-B69E-4C8E-91EB-5F49C87EB7B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A7AAA17-3DC3-4C04-886E-48C700C51998}"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B052FBC-7968-4442-888B-CA2662237B5E}"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B94B5C83-B448-4C8D-87A9-77B40857B8E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13F75A7-8DDC-479A-B744-DD092C10991E}"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8045293-2265-44E9-BE5C-3BD2706914F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68FA1E3-AAAA-44BA-B9CC-5DBD765E4E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914400" y="71438"/>
            <a:ext cx="8229600" cy="836612"/>
          </a:xfrm>
        </p:spPr>
        <p:txBody>
          <a:bodyPr/>
          <a:lstStyle/>
          <a:p>
            <a:pPr eaLnBrk="1" hangingPunct="1"/>
            <a:r>
              <a:rPr lang="lv-LV" b="1" dirty="0" smtClean="0">
                <a:solidFill>
                  <a:schemeClr val="tx1"/>
                </a:solidFill>
              </a:rPr>
              <a:t>Mt.2:1-12 Zvaigznes diena</a:t>
            </a:r>
          </a:p>
        </p:txBody>
      </p:sp>
      <p:sp>
        <p:nvSpPr>
          <p:cNvPr id="2051"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2052" name="Picture 3" descr="DOVE019"/>
          <p:cNvPicPr>
            <a:picLocks noChangeAspect="1" noChangeArrowheads="1"/>
          </p:cNvPicPr>
          <p:nvPr/>
        </p:nvPicPr>
        <p:blipFill>
          <a:blip r:embed="rId2" cstate="print"/>
          <a:srcRect/>
          <a:stretch>
            <a:fillRect/>
          </a:stretch>
        </p:blipFill>
        <p:spPr bwMode="auto">
          <a:xfrm>
            <a:off x="0" y="0"/>
            <a:ext cx="860425" cy="981075"/>
          </a:xfrm>
          <a:prstGeom prst="rect">
            <a:avLst/>
          </a:prstGeom>
          <a:noFill/>
          <a:ln w="9525">
            <a:noFill/>
            <a:miter lim="800000"/>
            <a:headEnd/>
            <a:tailEnd/>
          </a:ln>
        </p:spPr>
      </p:pic>
      <p:sp>
        <p:nvSpPr>
          <p:cNvPr id="2053"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7C352CC-84C2-4E21-B78A-3593F24AE6F5}" type="slidenum">
              <a:rPr lang="lv-LV" sz="1400"/>
              <a:pPr algn="r"/>
              <a:t>1</a:t>
            </a:fld>
            <a:endParaRPr lang="lv-LV" sz="1400"/>
          </a:p>
        </p:txBody>
      </p:sp>
      <p:sp>
        <p:nvSpPr>
          <p:cNvPr id="2055"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9</a:t>
            </a:r>
            <a:r>
              <a:rPr lang="lv-LV" sz="2000" dirty="0" smtClean="0"/>
              <a:t>.jan.2022.</a:t>
            </a:r>
            <a:endParaRPr lang="lv-LV" sz="2000" dirty="0"/>
          </a:p>
        </p:txBody>
      </p:sp>
      <p:sp>
        <p:nvSpPr>
          <p:cNvPr id="2056" name="Text Box 6"/>
          <p:cNvSpPr txBox="1">
            <a:spLocks noChangeArrowheads="1"/>
          </p:cNvSpPr>
          <p:nvPr/>
        </p:nvSpPr>
        <p:spPr bwMode="auto">
          <a:xfrm>
            <a:off x="6357938" y="785813"/>
            <a:ext cx="2786062"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pic>
        <p:nvPicPr>
          <p:cNvPr id="10242" name="Picture 2" descr="Kas ir Zvaigznes diena: fakti un ticējumi par 6. janvāri - LifeHacks.lv"/>
          <p:cNvPicPr>
            <a:picLocks noChangeAspect="1" noChangeArrowheads="1"/>
          </p:cNvPicPr>
          <p:nvPr/>
        </p:nvPicPr>
        <p:blipFill>
          <a:blip r:embed="rId3" cstate="print"/>
          <a:srcRect/>
          <a:stretch>
            <a:fillRect/>
          </a:stretch>
        </p:blipFill>
        <p:spPr bwMode="auto">
          <a:xfrm>
            <a:off x="0" y="1196753"/>
            <a:ext cx="9144000" cy="566124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Ne visi zinātnieki vienādi</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10</a:t>
            </a:fld>
            <a:endParaRPr lang="lv-LV" smtClean="0"/>
          </a:p>
        </p:txBody>
      </p:sp>
      <p:sp>
        <p:nvSpPr>
          <p:cNvPr id="4100" name="Rectangle 7"/>
          <p:cNvSpPr>
            <a:spLocks noChangeArrowheads="1"/>
          </p:cNvSpPr>
          <p:nvPr/>
        </p:nvSpPr>
        <p:spPr bwMode="auto">
          <a:xfrm>
            <a:off x="0" y="692696"/>
            <a:ext cx="9144000" cy="1815882"/>
          </a:xfrm>
          <a:prstGeom prst="rect">
            <a:avLst/>
          </a:prstGeom>
          <a:noFill/>
          <a:ln w="9525">
            <a:noFill/>
            <a:miter lim="800000"/>
            <a:headEnd/>
            <a:tailEnd/>
          </a:ln>
        </p:spPr>
        <p:txBody>
          <a:bodyPr wrap="square">
            <a:spAutoFit/>
          </a:bodyPr>
          <a:lstStyle/>
          <a:p>
            <a:pPr eaLnBrk="1" hangingPunct="1">
              <a:buSzPct val="100000"/>
              <a:buFontTx/>
              <a:buChar char="•"/>
            </a:pPr>
            <a:r>
              <a:rPr lang="lv-LV" sz="2800" dirty="0" smtClean="0"/>
              <a:t>Nav tādas abstraktas masas, kā “</a:t>
            </a:r>
            <a:r>
              <a:rPr lang="lv-LV" sz="2800" b="1" dirty="0" smtClean="0"/>
              <a:t>zinātnieki</a:t>
            </a:r>
            <a:r>
              <a:rPr lang="lv-LV" sz="2800" dirty="0" smtClean="0"/>
              <a:t>”</a:t>
            </a:r>
          </a:p>
          <a:p>
            <a:pPr eaLnBrk="1" hangingPunct="1">
              <a:buSzPct val="100000"/>
              <a:buFontTx/>
              <a:buChar char="•"/>
            </a:pPr>
            <a:r>
              <a:rPr lang="lv-LV" sz="2800" dirty="0" smtClean="0"/>
              <a:t>Arī </a:t>
            </a:r>
            <a:r>
              <a:rPr lang="lv-LV" sz="2800" b="1" dirty="0" smtClean="0"/>
              <a:t>zinātniekiem</a:t>
            </a:r>
            <a:r>
              <a:rPr lang="lv-LV" sz="2800" dirty="0" smtClean="0"/>
              <a:t> </a:t>
            </a:r>
            <a:r>
              <a:rPr lang="lv-LV" sz="2800" dirty="0" smtClean="0"/>
              <a:t>ir ar </a:t>
            </a:r>
            <a:r>
              <a:rPr lang="lv-LV" sz="2800" b="1" dirty="0" smtClean="0"/>
              <a:t>dažādas pārliecības</a:t>
            </a:r>
            <a:r>
              <a:rPr lang="lv-LV" sz="2800" dirty="0" smtClean="0"/>
              <a:t>.</a:t>
            </a:r>
          </a:p>
          <a:p>
            <a:pPr>
              <a:buSzPct val="100000"/>
              <a:buFontTx/>
              <a:buChar char="•"/>
            </a:pPr>
            <a:r>
              <a:rPr lang="lv-LV" sz="2800" dirty="0" smtClean="0"/>
              <a:t>Ja </a:t>
            </a:r>
            <a:r>
              <a:rPr lang="lv-LV" sz="2800" b="1" dirty="0" smtClean="0"/>
              <a:t>kāds </a:t>
            </a:r>
            <a:r>
              <a:rPr lang="lv-LV" sz="2800" b="1" dirty="0" smtClean="0"/>
              <a:t>saka</a:t>
            </a:r>
            <a:r>
              <a:rPr lang="lv-LV" sz="2800" dirty="0" smtClean="0"/>
              <a:t>: “</a:t>
            </a:r>
            <a:r>
              <a:rPr lang="lv-LV" sz="2800" i="1" dirty="0" smtClean="0"/>
              <a:t>zinātnieki saka to un to</a:t>
            </a:r>
            <a:r>
              <a:rPr lang="lv-LV" sz="2800" dirty="0" smtClean="0"/>
              <a:t>...” – tad jājautā </a:t>
            </a:r>
            <a:r>
              <a:rPr lang="lv-LV" sz="2800" b="1" dirty="0" smtClean="0"/>
              <a:t>kurš tieši zinātnieks</a:t>
            </a:r>
            <a:r>
              <a:rPr lang="lv-LV" sz="2800" dirty="0" smtClean="0"/>
              <a:t>?</a:t>
            </a:r>
            <a:endParaRPr lang="lv-LV" sz="2800" dirty="0" smtClean="0"/>
          </a:p>
        </p:txBody>
      </p:sp>
      <p:sp>
        <p:nvSpPr>
          <p:cNvPr id="13" name="Rectangle 7"/>
          <p:cNvSpPr>
            <a:spLocks noChangeArrowheads="1"/>
          </p:cNvSpPr>
          <p:nvPr/>
        </p:nvSpPr>
        <p:spPr bwMode="auto">
          <a:xfrm>
            <a:off x="179512" y="3441194"/>
            <a:ext cx="3816424" cy="707886"/>
          </a:xfrm>
          <a:prstGeom prst="rect">
            <a:avLst/>
          </a:prstGeom>
          <a:noFill/>
          <a:ln w="9525">
            <a:noFill/>
            <a:miter lim="800000"/>
            <a:headEnd/>
            <a:tailEnd/>
          </a:ln>
        </p:spPr>
        <p:txBody>
          <a:bodyPr wrap="square">
            <a:spAutoFit/>
          </a:bodyPr>
          <a:lstStyle/>
          <a:p>
            <a:pPr algn="ctr"/>
            <a:r>
              <a:rPr lang="lv-LV" sz="4000" b="1" dirty="0" err="1" smtClean="0"/>
              <a:t>Evolūcionisti</a:t>
            </a:r>
            <a:endParaRPr lang="lv-LV" sz="4000" b="1" dirty="0" smtClean="0"/>
          </a:p>
        </p:txBody>
      </p:sp>
      <p:sp>
        <p:nvSpPr>
          <p:cNvPr id="14" name="Rectangle 7"/>
          <p:cNvSpPr>
            <a:spLocks noChangeArrowheads="1"/>
          </p:cNvSpPr>
          <p:nvPr/>
        </p:nvSpPr>
        <p:spPr bwMode="auto">
          <a:xfrm>
            <a:off x="4860032" y="3513202"/>
            <a:ext cx="4032448" cy="707886"/>
          </a:xfrm>
          <a:prstGeom prst="rect">
            <a:avLst/>
          </a:prstGeom>
          <a:noFill/>
          <a:ln w="9525">
            <a:noFill/>
            <a:miter lim="800000"/>
            <a:headEnd/>
            <a:tailEnd/>
          </a:ln>
        </p:spPr>
        <p:txBody>
          <a:bodyPr wrap="square">
            <a:spAutoFit/>
          </a:bodyPr>
          <a:lstStyle/>
          <a:p>
            <a:pPr algn="ctr"/>
            <a:r>
              <a:rPr lang="lv-LV" sz="4000" b="1" dirty="0" err="1" smtClean="0"/>
              <a:t>Kreacionisti</a:t>
            </a:r>
            <a:endParaRPr lang="lv-LV" sz="4000" b="1" dirty="0"/>
          </a:p>
        </p:txBody>
      </p:sp>
      <p:sp>
        <p:nvSpPr>
          <p:cNvPr id="12" name="Rectangle 3"/>
          <p:cNvSpPr txBox="1">
            <a:spLocks noChangeArrowheads="1"/>
          </p:cNvSpPr>
          <p:nvPr/>
        </p:nvSpPr>
        <p:spPr bwMode="auto">
          <a:xfrm>
            <a:off x="0" y="2504306"/>
            <a:ext cx="9144000" cy="1428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lgn="r">
              <a:spcBef>
                <a:spcPct val="20000"/>
              </a:spcBef>
            </a:pPr>
            <a:r>
              <a:rPr lang="lv-LV" sz="3600" i="1" kern="0" dirty="0" smtClean="0">
                <a:latin typeface="+mn-lt"/>
              </a:rPr>
              <a:t>“Pārbaudiet </a:t>
            </a:r>
            <a:r>
              <a:rPr lang="lv-LV" sz="3600" i="1" kern="0" dirty="0" smtClean="0">
                <a:latin typeface="+mn-lt"/>
              </a:rPr>
              <a:t>visu; kas labs, to paturiet</a:t>
            </a:r>
            <a:r>
              <a:rPr lang="lv-LV" sz="3600" i="1" kern="0" dirty="0" smtClean="0">
                <a:latin typeface="+mn-lt"/>
              </a:rPr>
              <a:t>!” </a:t>
            </a:r>
            <a:r>
              <a:rPr lang="lv-LV" sz="2600" i="1" kern="0" dirty="0" smtClean="0">
                <a:latin typeface="+mn-lt"/>
              </a:rPr>
              <a:t>(1.Tes.5:21)</a:t>
            </a:r>
            <a:endParaRPr lang="lv-LV" sz="2600" i="1" kern="0" dirty="0" smtClean="0">
              <a:latin typeface="+mn-lt"/>
            </a:endParaRPr>
          </a:p>
        </p:txBody>
      </p:sp>
      <p:pic>
        <p:nvPicPr>
          <p:cNvPr id="15" name="Picture 9" descr="evolucija"/>
          <p:cNvPicPr>
            <a:picLocks noChangeAspect="1" noChangeArrowheads="1"/>
          </p:cNvPicPr>
          <p:nvPr/>
        </p:nvPicPr>
        <p:blipFill>
          <a:blip r:embed="rId2" cstate="print"/>
          <a:srcRect/>
          <a:stretch>
            <a:fillRect/>
          </a:stretch>
        </p:blipFill>
        <p:spPr bwMode="auto">
          <a:xfrm>
            <a:off x="0" y="4149080"/>
            <a:ext cx="4211960" cy="2486920"/>
          </a:xfrm>
          <a:prstGeom prst="rect">
            <a:avLst/>
          </a:prstGeom>
          <a:ln>
            <a:noFill/>
          </a:ln>
          <a:effectLst>
            <a:softEdge rad="112500"/>
          </a:effectLst>
        </p:spPr>
      </p:pic>
      <p:pic>
        <p:nvPicPr>
          <p:cNvPr id="17" name="Picture 8" descr="radi$ana"/>
          <p:cNvPicPr>
            <a:picLocks noChangeAspect="1" noChangeArrowheads="1"/>
          </p:cNvPicPr>
          <p:nvPr/>
        </p:nvPicPr>
        <p:blipFill>
          <a:blip r:embed="rId3" cstate="print"/>
          <a:srcRect/>
          <a:stretch>
            <a:fillRect/>
          </a:stretch>
        </p:blipFill>
        <p:spPr bwMode="auto">
          <a:xfrm>
            <a:off x="4716016" y="4149080"/>
            <a:ext cx="4140200" cy="25202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100"/>
                                        </p:tgtEl>
                                        <p:attrNameLst>
                                          <p:attrName>style.visibility</p:attrName>
                                        </p:attrNameLst>
                                      </p:cBhvr>
                                      <p:to>
                                        <p:strVal val="visible"/>
                                      </p:to>
                                    </p:set>
                                    <p:anim calcmode="lin" valueType="num">
                                      <p:cBhvr additive="base">
                                        <p:cTn id="12" dur="500" fill="hold"/>
                                        <p:tgtEl>
                                          <p:spTgt spid="4100"/>
                                        </p:tgtEl>
                                        <p:attrNameLst>
                                          <p:attrName>ppt_x</p:attrName>
                                        </p:attrNameLst>
                                      </p:cBhvr>
                                      <p:tavLst>
                                        <p:tav tm="0">
                                          <p:val>
                                            <p:strVal val="#ppt_x"/>
                                          </p:val>
                                        </p:tav>
                                        <p:tav tm="100000">
                                          <p:val>
                                            <p:strVal val="#ppt_x"/>
                                          </p:val>
                                        </p:tav>
                                      </p:tavLst>
                                    </p:anim>
                                    <p:anim calcmode="lin" valueType="num">
                                      <p:cBhvr additive="base">
                                        <p:cTn id="13" dur="500" fill="hold"/>
                                        <p:tgtEl>
                                          <p:spTgt spid="410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 calcmode="lin" valueType="num">
                                      <p:cBhvr additive="base">
                                        <p:cTn id="1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8" presetClass="entr" presetSubtype="1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diamond(in)">
                                      <p:cBhvr>
                                        <p:cTn id="27" dur="2000"/>
                                        <p:tgtEl>
                                          <p:spTgt spid="15"/>
                                        </p:tgtEl>
                                      </p:cBhvr>
                                    </p:animEffect>
                                  </p:childTnLst>
                                </p:cTn>
                              </p:par>
                            </p:childTnLst>
                          </p:cTn>
                        </p:par>
                        <p:par>
                          <p:cTn id="28" fill="hold">
                            <p:stCondLst>
                              <p:cond delay="4000"/>
                            </p:stCondLst>
                            <p:childTnLst>
                              <p:par>
                                <p:cTn id="29" presetID="2" presetClass="entr" presetSubtype="2"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8" presetClass="entr" presetSubtype="16"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diamond(in)">
                                      <p:cBhvr>
                                        <p:cTn id="35"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4100" grpId="0"/>
      <p:bldP spid="13" grpId="0"/>
      <p:bldP spid="14" grpId="0"/>
      <p:bldP spid="1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I</a:t>
            </a:r>
            <a:r>
              <a:rPr lang="lv-LV" b="1" dirty="0" smtClean="0">
                <a:solidFill>
                  <a:schemeClr val="tx1"/>
                </a:solidFill>
              </a:rPr>
              <a:t>zcili zinātnieki, </a:t>
            </a:r>
            <a:r>
              <a:rPr lang="lv-LV" b="1" dirty="0" err="1" smtClean="0">
                <a:solidFill>
                  <a:schemeClr val="tx1"/>
                </a:solidFill>
              </a:rPr>
              <a:t>kreacionisti</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11</a:t>
            </a:fld>
            <a:endParaRPr lang="lv-LV" smtClean="0"/>
          </a:p>
        </p:txBody>
      </p:sp>
      <p:sp>
        <p:nvSpPr>
          <p:cNvPr id="4100" name="Rectangle 7"/>
          <p:cNvSpPr>
            <a:spLocks noChangeArrowheads="1"/>
          </p:cNvSpPr>
          <p:nvPr/>
        </p:nvSpPr>
        <p:spPr bwMode="auto">
          <a:xfrm>
            <a:off x="0" y="571500"/>
            <a:ext cx="9144000" cy="523220"/>
          </a:xfrm>
          <a:prstGeom prst="rect">
            <a:avLst/>
          </a:prstGeom>
          <a:noFill/>
          <a:ln w="9525">
            <a:noFill/>
            <a:miter lim="800000"/>
            <a:headEnd/>
            <a:tailEnd/>
          </a:ln>
        </p:spPr>
        <p:txBody>
          <a:bodyPr wrap="square">
            <a:spAutoFit/>
          </a:bodyPr>
          <a:lstStyle/>
          <a:p>
            <a:pPr algn="ctr"/>
            <a:r>
              <a:rPr lang="lv-LV" sz="2800" dirty="0" smtClean="0"/>
              <a:t>Visi </a:t>
            </a:r>
            <a:r>
              <a:rPr lang="lv-LV" sz="2800" dirty="0" smtClean="0"/>
              <a:t>lielākie </a:t>
            </a:r>
            <a:r>
              <a:rPr lang="lv-LV" sz="2800" dirty="0" smtClean="0"/>
              <a:t>ticīgie zinātnieki </a:t>
            </a:r>
            <a:r>
              <a:rPr lang="lv-LV" sz="2800" dirty="0" smtClean="0"/>
              <a:t>ir </a:t>
            </a:r>
            <a:r>
              <a:rPr lang="lv-LV" sz="2800" dirty="0" smtClean="0"/>
              <a:t>bijuši </a:t>
            </a:r>
            <a:r>
              <a:rPr lang="lv-LV" sz="2800" b="1" dirty="0" err="1" smtClean="0"/>
              <a:t>kreacionisti</a:t>
            </a:r>
            <a:r>
              <a:rPr lang="lv-LV" sz="2800" dirty="0" smtClean="0"/>
              <a:t>!</a:t>
            </a:r>
            <a:endParaRPr lang="lv-LV" sz="2800" dirty="0"/>
          </a:p>
        </p:txBody>
      </p:sp>
      <p:sp>
        <p:nvSpPr>
          <p:cNvPr id="8" name="Rectangle 7"/>
          <p:cNvSpPr>
            <a:spLocks noChangeArrowheads="1"/>
          </p:cNvSpPr>
          <p:nvPr/>
        </p:nvSpPr>
        <p:spPr bwMode="auto">
          <a:xfrm>
            <a:off x="323528" y="980728"/>
            <a:ext cx="3240360" cy="523220"/>
          </a:xfrm>
          <a:prstGeom prst="rect">
            <a:avLst/>
          </a:prstGeom>
          <a:noFill/>
          <a:ln w="9525">
            <a:noFill/>
            <a:miter lim="800000"/>
            <a:headEnd/>
            <a:tailEnd/>
          </a:ln>
        </p:spPr>
        <p:txBody>
          <a:bodyPr wrap="square">
            <a:spAutoFit/>
          </a:bodyPr>
          <a:lstStyle/>
          <a:p>
            <a:pPr algn="ctr"/>
            <a:r>
              <a:rPr lang="lv-LV" sz="2800" b="1" dirty="0" smtClean="0"/>
              <a:t>Alberts </a:t>
            </a:r>
            <a:r>
              <a:rPr lang="lv-LV" sz="2800" b="1" dirty="0" err="1" smtClean="0"/>
              <a:t>Eintšteins</a:t>
            </a:r>
            <a:endParaRPr lang="lv-LV" sz="2800" b="1" dirty="0"/>
          </a:p>
        </p:txBody>
      </p:sp>
      <p:sp>
        <p:nvSpPr>
          <p:cNvPr id="9" name="Rectangle 7"/>
          <p:cNvSpPr>
            <a:spLocks noChangeArrowheads="1"/>
          </p:cNvSpPr>
          <p:nvPr/>
        </p:nvSpPr>
        <p:spPr bwMode="auto">
          <a:xfrm>
            <a:off x="467544" y="4077072"/>
            <a:ext cx="2808312" cy="523220"/>
          </a:xfrm>
          <a:prstGeom prst="rect">
            <a:avLst/>
          </a:prstGeom>
          <a:noFill/>
          <a:ln w="9525">
            <a:noFill/>
            <a:miter lim="800000"/>
            <a:headEnd/>
            <a:tailEnd/>
          </a:ln>
        </p:spPr>
        <p:txBody>
          <a:bodyPr wrap="square">
            <a:spAutoFit/>
          </a:bodyPr>
          <a:lstStyle/>
          <a:p>
            <a:pPr algn="ctr"/>
            <a:r>
              <a:rPr lang="lv-LV" sz="2800" b="1" dirty="0" err="1" smtClean="0"/>
              <a:t>Galiejo</a:t>
            </a:r>
            <a:r>
              <a:rPr lang="lv-LV" sz="2800" b="1" dirty="0" smtClean="0"/>
              <a:t> Galilejs</a:t>
            </a:r>
          </a:p>
        </p:txBody>
      </p:sp>
      <p:sp>
        <p:nvSpPr>
          <p:cNvPr id="10" name="Rectangle 7"/>
          <p:cNvSpPr>
            <a:spLocks noChangeArrowheads="1"/>
          </p:cNvSpPr>
          <p:nvPr/>
        </p:nvSpPr>
        <p:spPr bwMode="auto">
          <a:xfrm>
            <a:off x="5292080" y="980728"/>
            <a:ext cx="3851920" cy="523220"/>
          </a:xfrm>
          <a:prstGeom prst="rect">
            <a:avLst/>
          </a:prstGeom>
          <a:noFill/>
          <a:ln w="9525">
            <a:noFill/>
            <a:miter lim="800000"/>
            <a:headEnd/>
            <a:tailEnd/>
          </a:ln>
        </p:spPr>
        <p:txBody>
          <a:bodyPr wrap="square">
            <a:spAutoFit/>
          </a:bodyPr>
          <a:lstStyle/>
          <a:p>
            <a:pPr algn="ctr"/>
            <a:r>
              <a:rPr lang="lv-LV" sz="2800" b="1" dirty="0" smtClean="0"/>
              <a:t>Dmitrijs </a:t>
            </a:r>
            <a:r>
              <a:rPr lang="lv-LV" sz="2800" b="1" dirty="0" err="1" smtClean="0"/>
              <a:t>Medeļejevs</a:t>
            </a:r>
            <a:endParaRPr lang="lv-LV" sz="2800" b="1" dirty="0"/>
          </a:p>
        </p:txBody>
      </p:sp>
      <p:pic>
        <p:nvPicPr>
          <p:cNvPr id="29700" name="Picture 4" descr="Galileo Galilei Discovers the Moons of Jupiter and the Phases of Venus -  Owlcation"/>
          <p:cNvPicPr>
            <a:picLocks noChangeAspect="1" noChangeArrowheads="1"/>
          </p:cNvPicPr>
          <p:nvPr/>
        </p:nvPicPr>
        <p:blipFill>
          <a:blip r:embed="rId2" cstate="print"/>
          <a:srcRect/>
          <a:stretch>
            <a:fillRect/>
          </a:stretch>
        </p:blipFill>
        <p:spPr bwMode="auto">
          <a:xfrm>
            <a:off x="467544" y="4581128"/>
            <a:ext cx="3384376" cy="22768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9702" name="Picture 6" descr="Par Mendeļejevu un šņabi - Spoki"/>
          <p:cNvPicPr>
            <a:picLocks noChangeAspect="1" noChangeArrowheads="1"/>
          </p:cNvPicPr>
          <p:nvPr/>
        </p:nvPicPr>
        <p:blipFill>
          <a:blip r:embed="rId3" cstate="print"/>
          <a:srcRect/>
          <a:stretch>
            <a:fillRect/>
          </a:stretch>
        </p:blipFill>
        <p:spPr bwMode="auto">
          <a:xfrm>
            <a:off x="5652120" y="1484784"/>
            <a:ext cx="3168352" cy="21071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9704" name="Picture 8" descr="Īzaks Ņūtons ir viens no mūsdienu zinātnes pamatlicējiem. Kādus atklājumus  izdarīja Ņūtons"/>
          <p:cNvPicPr>
            <a:picLocks noChangeAspect="1" noChangeArrowheads="1"/>
          </p:cNvPicPr>
          <p:nvPr/>
        </p:nvPicPr>
        <p:blipFill>
          <a:blip r:embed="rId4" cstate="print"/>
          <a:srcRect/>
          <a:stretch>
            <a:fillRect/>
          </a:stretch>
        </p:blipFill>
        <p:spPr bwMode="auto">
          <a:xfrm>
            <a:off x="5508104" y="4282454"/>
            <a:ext cx="3472152" cy="25755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Rectangle 7"/>
          <p:cNvSpPr>
            <a:spLocks noChangeArrowheads="1"/>
          </p:cNvSpPr>
          <p:nvPr/>
        </p:nvSpPr>
        <p:spPr bwMode="auto">
          <a:xfrm>
            <a:off x="5868144" y="3789040"/>
            <a:ext cx="2808312" cy="523220"/>
          </a:xfrm>
          <a:prstGeom prst="rect">
            <a:avLst/>
          </a:prstGeom>
          <a:noFill/>
          <a:ln w="9525">
            <a:noFill/>
            <a:miter lim="800000"/>
            <a:headEnd/>
            <a:tailEnd/>
          </a:ln>
        </p:spPr>
        <p:txBody>
          <a:bodyPr wrap="square">
            <a:spAutoFit/>
          </a:bodyPr>
          <a:lstStyle/>
          <a:p>
            <a:pPr algn="ctr"/>
            <a:r>
              <a:rPr lang="lv-LV" sz="2800" b="1" dirty="0" smtClean="0"/>
              <a:t>Īzaks Ņū</a:t>
            </a:r>
            <a:r>
              <a:rPr lang="lv-LV" sz="2800" b="1" dirty="0" smtClean="0"/>
              <a:t>tons</a:t>
            </a:r>
          </a:p>
        </p:txBody>
      </p:sp>
      <p:pic>
        <p:nvPicPr>
          <p:cNvPr id="29705" name="Picture 9"/>
          <p:cNvPicPr>
            <a:picLocks noChangeAspect="1" noChangeArrowheads="1"/>
          </p:cNvPicPr>
          <p:nvPr/>
        </p:nvPicPr>
        <p:blipFill>
          <a:blip r:embed="rId5" cstate="print"/>
          <a:srcRect/>
          <a:stretch>
            <a:fillRect/>
          </a:stretch>
        </p:blipFill>
        <p:spPr bwMode="auto">
          <a:xfrm>
            <a:off x="288032" y="1484784"/>
            <a:ext cx="3563888" cy="25577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100"/>
                                        </p:tgtEl>
                                        <p:attrNameLst>
                                          <p:attrName>style.visibility</p:attrName>
                                        </p:attrNameLst>
                                      </p:cBhvr>
                                      <p:to>
                                        <p:strVal val="visible"/>
                                      </p:to>
                                    </p:set>
                                    <p:anim calcmode="lin" valueType="num">
                                      <p:cBhvr additive="base">
                                        <p:cTn id="12" dur="500" fill="hold"/>
                                        <p:tgtEl>
                                          <p:spTgt spid="4100"/>
                                        </p:tgtEl>
                                        <p:attrNameLst>
                                          <p:attrName>ppt_x</p:attrName>
                                        </p:attrNameLst>
                                      </p:cBhvr>
                                      <p:tavLst>
                                        <p:tav tm="0">
                                          <p:val>
                                            <p:strVal val="#ppt_x"/>
                                          </p:val>
                                        </p:tav>
                                        <p:tav tm="100000">
                                          <p:val>
                                            <p:strVal val="#ppt_x"/>
                                          </p:val>
                                        </p:tav>
                                      </p:tavLst>
                                    </p:anim>
                                    <p:anim calcmode="lin" valueType="num">
                                      <p:cBhvr additive="base">
                                        <p:cTn id="13" dur="500" fill="hold"/>
                                        <p:tgtEl>
                                          <p:spTgt spid="410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9705"/>
                                        </p:tgtEl>
                                        <p:attrNameLst>
                                          <p:attrName>style.visibility</p:attrName>
                                        </p:attrNameLst>
                                      </p:cBhvr>
                                      <p:to>
                                        <p:strVal val="visible"/>
                                      </p:to>
                                    </p:set>
                                    <p:animEffect transition="in" filter="fade">
                                      <p:cBhvr>
                                        <p:cTn id="21" dur="2000"/>
                                        <p:tgtEl>
                                          <p:spTgt spid="29705"/>
                                        </p:tgtEl>
                                      </p:cBhvr>
                                    </p:animEffect>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29700"/>
                                        </p:tgtEl>
                                        <p:attrNameLst>
                                          <p:attrName>style.visibility</p:attrName>
                                        </p:attrNameLst>
                                      </p:cBhvr>
                                      <p:to>
                                        <p:strVal val="visible"/>
                                      </p:to>
                                    </p:set>
                                    <p:animEffect transition="in" filter="fade">
                                      <p:cBhvr>
                                        <p:cTn id="29" dur="2000"/>
                                        <p:tgtEl>
                                          <p:spTgt spid="29700"/>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1+#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29702"/>
                                        </p:tgtEl>
                                        <p:attrNameLst>
                                          <p:attrName>style.visibility</p:attrName>
                                        </p:attrNameLst>
                                      </p:cBhvr>
                                      <p:to>
                                        <p:strVal val="visible"/>
                                      </p:to>
                                    </p:set>
                                    <p:animEffect transition="in" filter="fade">
                                      <p:cBhvr>
                                        <p:cTn id="37" dur="2000"/>
                                        <p:tgtEl>
                                          <p:spTgt spid="29702"/>
                                        </p:tgtEl>
                                      </p:cBhvr>
                                    </p:animEffect>
                                  </p:childTnLst>
                                </p:cTn>
                              </p:par>
                            </p:childTnLst>
                          </p:cTn>
                        </p:par>
                        <p:par>
                          <p:cTn id="38" fill="hold">
                            <p:stCondLst>
                              <p:cond delay="7000"/>
                            </p:stCondLst>
                            <p:childTnLst>
                              <p:par>
                                <p:cTn id="39" presetID="2" presetClass="entr" presetSubtype="4"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29704"/>
                                        </p:tgtEl>
                                        <p:attrNameLst>
                                          <p:attrName>style.visibility</p:attrName>
                                        </p:attrNameLst>
                                      </p:cBhvr>
                                      <p:to>
                                        <p:strVal val="visible"/>
                                      </p:to>
                                    </p:set>
                                    <p:animEffect transition="in" filter="fade">
                                      <p:cBhvr>
                                        <p:cTn id="45" dur="2000"/>
                                        <p:tgtEl>
                                          <p:spTgt spid="297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4100" grpId="0"/>
      <p:bldP spid="8" grpId="0"/>
      <p:bldP spid="9" grpId="0"/>
      <p:bldP spid="10"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Kas bija </a:t>
            </a:r>
            <a:r>
              <a:rPr lang="lv-LV" b="1" dirty="0" err="1" smtClean="0">
                <a:solidFill>
                  <a:schemeClr val="tx1"/>
                </a:solidFill>
              </a:rPr>
              <a:t>Hērods</a:t>
            </a:r>
            <a:r>
              <a:rPr lang="lv-LV" b="1" dirty="0" smtClean="0">
                <a:solidFill>
                  <a:schemeClr val="tx1"/>
                </a:solidFill>
              </a:rPr>
              <a:t> Lielais?</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12</a:t>
            </a:fld>
            <a:endParaRPr lang="lv-LV" smtClean="0"/>
          </a:p>
        </p:txBody>
      </p:sp>
      <p:sp>
        <p:nvSpPr>
          <p:cNvPr id="4100" name="Rectangle 7"/>
          <p:cNvSpPr>
            <a:spLocks noChangeArrowheads="1"/>
          </p:cNvSpPr>
          <p:nvPr/>
        </p:nvSpPr>
        <p:spPr bwMode="auto">
          <a:xfrm>
            <a:off x="0" y="571500"/>
            <a:ext cx="9144000" cy="1815882"/>
          </a:xfrm>
          <a:prstGeom prst="rect">
            <a:avLst/>
          </a:prstGeom>
          <a:noFill/>
          <a:ln w="9525">
            <a:noFill/>
            <a:miter lim="800000"/>
            <a:headEnd/>
            <a:tailEnd/>
          </a:ln>
        </p:spPr>
        <p:txBody>
          <a:bodyPr wrap="square">
            <a:spAutoFit/>
          </a:bodyPr>
          <a:lstStyle/>
          <a:p>
            <a:pPr>
              <a:buFontTx/>
              <a:buChar char="•"/>
            </a:pPr>
            <a:r>
              <a:rPr lang="lv-LV" sz="2800" dirty="0" smtClean="0"/>
              <a:t>“</a:t>
            </a:r>
            <a:r>
              <a:rPr lang="lv-LV" sz="2800" i="1" dirty="0" smtClean="0"/>
              <a:t>Scepteris nezudīs no Jūdas, nedz valdības zizlis no viņa kājām, </a:t>
            </a:r>
            <a:r>
              <a:rPr lang="lv-LV" sz="2800" i="1" dirty="0" err="1" smtClean="0"/>
              <a:t>iekāms</a:t>
            </a:r>
            <a:r>
              <a:rPr lang="lv-LV" sz="2800" i="1" dirty="0" smtClean="0"/>
              <a:t> tas </a:t>
            </a:r>
            <a:r>
              <a:rPr lang="lv-LV" sz="2800" i="1" dirty="0" err="1" smtClean="0"/>
              <a:t>Šīlo</a:t>
            </a:r>
            <a:r>
              <a:rPr lang="lv-LV" sz="2800" i="1" dirty="0" smtClean="0"/>
              <a:t> nāks</a:t>
            </a:r>
            <a:r>
              <a:rPr lang="lv-LV" sz="2800" dirty="0" smtClean="0"/>
              <a:t>.</a:t>
            </a:r>
            <a:r>
              <a:rPr lang="lv-LV" sz="2800" dirty="0" smtClean="0"/>
              <a:t>” (1.Moz.49:10)</a:t>
            </a:r>
          </a:p>
          <a:p>
            <a:pPr>
              <a:buFontTx/>
              <a:buChar char="•"/>
            </a:pPr>
            <a:r>
              <a:rPr lang="lv-LV" sz="2800" b="1" dirty="0" err="1" smtClean="0"/>
              <a:t>Hērod</a:t>
            </a:r>
            <a:r>
              <a:rPr lang="lv-LV" sz="2800" b="1" dirty="0" err="1" smtClean="0"/>
              <a:t>s</a:t>
            </a:r>
            <a:r>
              <a:rPr lang="lv-LV" sz="2800" b="1" dirty="0" smtClean="0"/>
              <a:t> </a:t>
            </a:r>
            <a:r>
              <a:rPr lang="lv-LV" sz="2800" dirty="0" smtClean="0"/>
              <a:t>bija </a:t>
            </a:r>
            <a:r>
              <a:rPr lang="lv-LV" sz="2800" b="1" dirty="0" smtClean="0"/>
              <a:t>Jūdejas</a:t>
            </a:r>
            <a:r>
              <a:rPr lang="lv-LV" sz="2800" dirty="0" smtClean="0"/>
              <a:t> un </a:t>
            </a:r>
            <a:r>
              <a:rPr lang="lv-LV" sz="2800" b="1" dirty="0" smtClean="0"/>
              <a:t>Palestīnas valdnieks </a:t>
            </a:r>
            <a:r>
              <a:rPr lang="lv-LV" sz="2800" dirty="0" smtClean="0"/>
              <a:t>no ~</a:t>
            </a:r>
            <a:r>
              <a:rPr lang="lv-LV" sz="2800" b="1" dirty="0" smtClean="0"/>
              <a:t>37.g. </a:t>
            </a:r>
            <a:r>
              <a:rPr lang="lv-LV" sz="2800" b="1" dirty="0" err="1" smtClean="0"/>
              <a:t>pr.Kr</a:t>
            </a:r>
            <a:r>
              <a:rPr lang="lv-LV" sz="2800" b="1" dirty="0" smtClean="0"/>
              <a:t>. </a:t>
            </a:r>
            <a:r>
              <a:rPr lang="lv-LV" sz="2800" dirty="0" smtClean="0"/>
              <a:t>līdz </a:t>
            </a:r>
            <a:r>
              <a:rPr lang="lv-LV" sz="2800" b="1" dirty="0" smtClean="0"/>
              <a:t>Kristus dzimšanai </a:t>
            </a:r>
            <a:endParaRPr lang="lv-LV" sz="2800" b="1" dirty="0"/>
          </a:p>
        </p:txBody>
      </p:sp>
      <p:pic>
        <p:nvPicPr>
          <p:cNvPr id="7" name="Attēls 5" descr="nativity_story2006.jpg"/>
          <p:cNvPicPr>
            <a:picLocks noChangeAspect="1"/>
          </p:cNvPicPr>
          <p:nvPr/>
        </p:nvPicPr>
        <p:blipFill>
          <a:blip r:embed="rId2" cstate="print"/>
          <a:srcRect l="21429" t="4744" r="20408" b="5113"/>
          <a:stretch>
            <a:fillRect/>
          </a:stretch>
        </p:blipFill>
        <p:spPr bwMode="auto">
          <a:xfrm>
            <a:off x="5148064" y="2564904"/>
            <a:ext cx="3910206" cy="38839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Rectangle 7"/>
          <p:cNvSpPr>
            <a:spLocks noChangeArrowheads="1"/>
          </p:cNvSpPr>
          <p:nvPr/>
        </p:nvSpPr>
        <p:spPr bwMode="auto">
          <a:xfrm>
            <a:off x="0" y="2348880"/>
            <a:ext cx="5148064" cy="4632037"/>
          </a:xfrm>
          <a:prstGeom prst="rect">
            <a:avLst/>
          </a:prstGeom>
          <a:noFill/>
          <a:ln w="9525">
            <a:noFill/>
            <a:miter lim="800000"/>
            <a:headEnd/>
            <a:tailEnd/>
          </a:ln>
        </p:spPr>
        <p:txBody>
          <a:bodyPr wrap="square">
            <a:spAutoFit/>
          </a:bodyPr>
          <a:lstStyle/>
          <a:p>
            <a:pPr>
              <a:buFontTx/>
              <a:buChar char="•"/>
            </a:pPr>
            <a:r>
              <a:rPr lang="lv-LV" sz="2800" b="1" dirty="0" err="1" smtClean="0"/>
              <a:t>Hērod</a:t>
            </a:r>
            <a:r>
              <a:rPr lang="lv-LV" sz="2800" b="1" dirty="0" err="1" smtClean="0"/>
              <a:t>s</a:t>
            </a:r>
            <a:r>
              <a:rPr lang="lv-LV" sz="2800" b="1" dirty="0" smtClean="0"/>
              <a:t> </a:t>
            </a:r>
            <a:r>
              <a:rPr lang="lv-LV" sz="2800" dirty="0" smtClean="0"/>
              <a:t>nebija ne no Jūdas cilts, </a:t>
            </a:r>
            <a:r>
              <a:rPr lang="lv-LV" sz="2800" b="1" dirty="0" smtClean="0"/>
              <a:t>ne</a:t>
            </a:r>
            <a:r>
              <a:rPr lang="lv-LV" sz="2800" dirty="0" smtClean="0"/>
              <a:t> arī </a:t>
            </a:r>
            <a:r>
              <a:rPr lang="lv-LV" sz="2800" b="1" dirty="0" smtClean="0"/>
              <a:t>jūds</a:t>
            </a:r>
            <a:r>
              <a:rPr lang="lv-LV" sz="2800" dirty="0" smtClean="0"/>
              <a:t>. Viņš bija </a:t>
            </a:r>
            <a:r>
              <a:rPr lang="lv-LV" sz="2800" b="1" dirty="0" smtClean="0"/>
              <a:t>svešinieks</a:t>
            </a:r>
            <a:r>
              <a:rPr lang="lv-LV" sz="2800" dirty="0" smtClean="0"/>
              <a:t>, </a:t>
            </a:r>
            <a:r>
              <a:rPr lang="lv-LV" sz="2800" b="1" dirty="0" err="1" smtClean="0"/>
              <a:t>edomietis</a:t>
            </a:r>
            <a:r>
              <a:rPr lang="lv-LV" sz="2800" dirty="0" smtClean="0"/>
              <a:t>, ko romieši bija iecēluši par </a:t>
            </a:r>
            <a:r>
              <a:rPr lang="lv-LV" sz="2800" b="1" dirty="0" smtClean="0"/>
              <a:t>jūdu ķēniņu</a:t>
            </a:r>
            <a:r>
              <a:rPr lang="lv-LV" sz="2800" dirty="0" smtClean="0"/>
              <a:t>. </a:t>
            </a:r>
          </a:p>
          <a:p>
            <a:pPr>
              <a:buFontTx/>
              <a:buChar char="•"/>
            </a:pPr>
            <a:endParaRPr lang="lv-LV" sz="1000" dirty="0" smtClean="0"/>
          </a:p>
          <a:p>
            <a:pPr>
              <a:buFontTx/>
              <a:buChar char="•"/>
            </a:pPr>
            <a:r>
              <a:rPr lang="lv-LV" sz="2800" b="1" dirty="0" smtClean="0"/>
              <a:t>Jūdi pretojās 30 gadus</a:t>
            </a:r>
            <a:r>
              <a:rPr lang="lv-LV" sz="2800" dirty="0" smtClean="0"/>
              <a:t>, </a:t>
            </a:r>
            <a:r>
              <a:rPr lang="lv-LV" sz="2800" dirty="0" err="1" smtClean="0"/>
              <a:t>Hērods</a:t>
            </a:r>
            <a:r>
              <a:rPr lang="lv-LV" sz="2800" dirty="0" smtClean="0"/>
              <a:t> </a:t>
            </a:r>
            <a:r>
              <a:rPr lang="lv-LV" sz="2800" b="1" dirty="0" smtClean="0"/>
              <a:t>daudzus</a:t>
            </a:r>
            <a:r>
              <a:rPr lang="lv-LV" sz="2800" dirty="0" smtClean="0"/>
              <a:t> labus jūdus </a:t>
            </a:r>
            <a:r>
              <a:rPr lang="lv-LV" sz="2800" b="1" dirty="0" smtClean="0"/>
              <a:t>nogalināja</a:t>
            </a:r>
            <a:r>
              <a:rPr lang="lv-LV" sz="2800" dirty="0" smtClean="0"/>
              <a:t>, līdz bija </a:t>
            </a:r>
            <a:r>
              <a:rPr lang="lv-LV" sz="2800" b="1" dirty="0" smtClean="0"/>
              <a:t>pakļāvis visu </a:t>
            </a:r>
            <a:r>
              <a:rPr lang="lv-LV" sz="2800" b="1" dirty="0" err="1" smtClean="0"/>
              <a:t>jūdas</a:t>
            </a:r>
            <a:r>
              <a:rPr lang="lv-LV" sz="2800" b="1" dirty="0" smtClean="0"/>
              <a:t> zemi sev </a:t>
            </a:r>
            <a:r>
              <a:rPr lang="lv-LV" sz="2800" dirty="0" smtClean="0"/>
              <a:t>un </a:t>
            </a:r>
            <a:r>
              <a:rPr lang="lv-LV" sz="2800" b="1" dirty="0" smtClean="0"/>
              <a:t>varēja mierīgi valdīt</a:t>
            </a:r>
            <a:r>
              <a:rPr lang="lv-LV" sz="28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100"/>
                                        </p:tgtEl>
                                        <p:attrNameLst>
                                          <p:attrName>style.visibility</p:attrName>
                                        </p:attrNameLst>
                                      </p:cBhvr>
                                      <p:to>
                                        <p:strVal val="visible"/>
                                      </p:to>
                                    </p:set>
                                    <p:anim calcmode="lin" valueType="num">
                                      <p:cBhvr additive="base">
                                        <p:cTn id="12" dur="500" fill="hold"/>
                                        <p:tgtEl>
                                          <p:spTgt spid="4100"/>
                                        </p:tgtEl>
                                        <p:attrNameLst>
                                          <p:attrName>ppt_x</p:attrName>
                                        </p:attrNameLst>
                                      </p:cBhvr>
                                      <p:tavLst>
                                        <p:tav tm="0">
                                          <p:val>
                                            <p:strVal val="#ppt_x"/>
                                          </p:val>
                                        </p:tav>
                                        <p:tav tm="100000">
                                          <p:val>
                                            <p:strVal val="#ppt_x"/>
                                          </p:val>
                                        </p:tav>
                                      </p:tavLst>
                                    </p:anim>
                                    <p:anim calcmode="lin" valueType="num">
                                      <p:cBhvr additive="base">
                                        <p:cTn id="13" dur="500" fill="hold"/>
                                        <p:tgtEl>
                                          <p:spTgt spid="4100"/>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 calcmode="lin" valueType="num">
                                      <p:cBhvr additive="base">
                                        <p:cTn id="2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410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Kāpēc visi nobijās?</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13</a:t>
            </a:fld>
            <a:endParaRPr lang="lv-LV" smtClean="0"/>
          </a:p>
        </p:txBody>
      </p:sp>
      <p:sp>
        <p:nvSpPr>
          <p:cNvPr id="8" name="Rectangle 7"/>
          <p:cNvSpPr>
            <a:spLocks noChangeArrowheads="1"/>
          </p:cNvSpPr>
          <p:nvPr/>
        </p:nvSpPr>
        <p:spPr bwMode="auto">
          <a:xfrm>
            <a:off x="0" y="2396202"/>
            <a:ext cx="4283968" cy="4201150"/>
          </a:xfrm>
          <a:prstGeom prst="rect">
            <a:avLst/>
          </a:prstGeom>
          <a:noFill/>
          <a:ln w="9525">
            <a:noFill/>
            <a:miter lim="800000"/>
            <a:headEnd/>
            <a:tailEnd/>
          </a:ln>
        </p:spPr>
        <p:txBody>
          <a:bodyPr wrap="square">
            <a:spAutoFit/>
          </a:bodyPr>
          <a:lstStyle/>
          <a:p>
            <a:pPr>
              <a:buFontTx/>
              <a:buChar char="•"/>
            </a:pPr>
            <a:r>
              <a:rPr lang="lv-LV" sz="2800" b="1" dirty="0" smtClean="0"/>
              <a:t>Iemesls </a:t>
            </a:r>
            <a:r>
              <a:rPr lang="lv-LV" sz="2800" dirty="0" smtClean="0"/>
              <a:t>ir acīmredzams, </a:t>
            </a:r>
            <a:r>
              <a:rPr lang="lv-LV" sz="2800" b="1" dirty="0" err="1" smtClean="0"/>
              <a:t>Hērods</a:t>
            </a:r>
            <a:r>
              <a:rPr lang="lv-LV" sz="2800" b="1" dirty="0" smtClean="0"/>
              <a:t> baidās </a:t>
            </a:r>
            <a:r>
              <a:rPr lang="lv-LV" sz="2800" dirty="0" smtClean="0"/>
              <a:t>par savu </a:t>
            </a:r>
            <a:r>
              <a:rPr lang="lv-LV" sz="2800" b="1" dirty="0" smtClean="0"/>
              <a:t>troni</a:t>
            </a:r>
            <a:r>
              <a:rPr lang="lv-LV" sz="2800" dirty="0" smtClean="0"/>
              <a:t>, viņam ir </a:t>
            </a:r>
            <a:r>
              <a:rPr lang="lv-LV" sz="2800" b="1" dirty="0" smtClean="0"/>
              <a:t>jāraizējas</a:t>
            </a:r>
            <a:r>
              <a:rPr lang="lv-LV" sz="2800" dirty="0" smtClean="0"/>
              <a:t>, ka tikai atkal </a:t>
            </a:r>
            <a:r>
              <a:rPr lang="lv-LV" sz="2800" b="1" dirty="0" smtClean="0"/>
              <a:t>tauta</a:t>
            </a:r>
            <a:r>
              <a:rPr lang="lv-LV" sz="2800" dirty="0" smtClean="0"/>
              <a:t> </a:t>
            </a:r>
            <a:r>
              <a:rPr lang="lv-LV" sz="2800" b="1" dirty="0" smtClean="0"/>
              <a:t>nesacelsies pret viņu</a:t>
            </a:r>
            <a:r>
              <a:rPr lang="lv-LV" sz="2800" dirty="0" smtClean="0"/>
              <a:t>.</a:t>
            </a:r>
          </a:p>
          <a:p>
            <a:pPr>
              <a:buFontTx/>
              <a:buChar char="•"/>
            </a:pPr>
            <a:endParaRPr lang="lv-LV" sz="1500" dirty="0" smtClean="0"/>
          </a:p>
          <a:p>
            <a:pPr>
              <a:buFontTx/>
              <a:buChar char="•"/>
            </a:pPr>
            <a:r>
              <a:rPr lang="lv-LV" sz="2800" dirty="0" smtClean="0"/>
              <a:t>Savukārt j</a:t>
            </a:r>
            <a:r>
              <a:rPr lang="lv-LV" sz="2800" b="1" dirty="0" smtClean="0"/>
              <a:t>ūdi</a:t>
            </a:r>
            <a:r>
              <a:rPr lang="lv-LV" sz="2800" dirty="0" smtClean="0"/>
              <a:t> baidījās, ka </a:t>
            </a:r>
            <a:r>
              <a:rPr lang="lv-LV" sz="2800" b="1" dirty="0" smtClean="0"/>
              <a:t>jauna ķēniņa </a:t>
            </a:r>
            <a:r>
              <a:rPr lang="lv-LV" sz="2800" dirty="0" smtClean="0"/>
              <a:t>nākšana pie varas prasīs </a:t>
            </a:r>
            <a:r>
              <a:rPr lang="lv-LV" sz="2800" b="1" dirty="0" smtClean="0"/>
              <a:t>pārāk daudz asiņu</a:t>
            </a:r>
            <a:r>
              <a:rPr lang="lv-LV" sz="2800" dirty="0" smtClean="0"/>
              <a:t>.</a:t>
            </a:r>
          </a:p>
        </p:txBody>
      </p:sp>
      <p:sp>
        <p:nvSpPr>
          <p:cNvPr id="9" name="Rectangle 3"/>
          <p:cNvSpPr txBox="1">
            <a:spLocks noChangeArrowheads="1"/>
          </p:cNvSpPr>
          <p:nvPr/>
        </p:nvSpPr>
        <p:spPr bwMode="auto">
          <a:xfrm>
            <a:off x="-323850" y="625822"/>
            <a:ext cx="9467850" cy="6429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Tx/>
              <a:buNone/>
              <a:tabLst/>
              <a:defRPr/>
            </a:pPr>
            <a:r>
              <a:rPr kumimoji="0" lang="lv-LV" sz="2800" b="0" i="1" u="none" strike="noStrike" kern="0" cap="none" spc="0" normalizeH="0" baseline="0" noProof="0" smtClean="0">
                <a:ln>
                  <a:noFill/>
                </a:ln>
                <a:solidFill>
                  <a:schemeClr val="tx1"/>
                </a:solidFill>
                <a:effectLst/>
                <a:uLnTx/>
                <a:uFillTx/>
                <a:latin typeface="+mn-lt"/>
                <a:ea typeface="+mn-ea"/>
                <a:cs typeface="+mn-cs"/>
              </a:rPr>
              <a:t>    </a:t>
            </a:r>
            <a:r>
              <a:rPr kumimoji="0" lang="lv-LV" sz="2600" b="0" i="1" u="none" strike="noStrike" kern="0" cap="none" spc="0" normalizeH="0" baseline="0" noProof="0" smtClean="0">
                <a:ln>
                  <a:noFill/>
                </a:ln>
                <a:solidFill>
                  <a:schemeClr val="tx1"/>
                </a:solidFill>
                <a:effectLst/>
                <a:uLnTx/>
                <a:uFillTx/>
                <a:latin typeface="+mn-lt"/>
                <a:ea typeface="+mn-ea"/>
                <a:cs typeface="+mn-cs"/>
              </a:rPr>
              <a:t>3 Kad ķēniņš Hērods to dzirdēja, tad viņš izbijās un visa Jeruzāleme līdz ar viņu. 4 Un, saaicinājis visus tautas augstos priesterus un rakstu mācītājus, viņš izzināja no tiem, kur Kristum būs piedzimt. </a:t>
            </a:r>
            <a:endParaRPr kumimoji="0" lang="lv-LV" sz="32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32770" name="Picture 2" descr="A Tale of Two Kings - Part 1 King Herod - Cross Examined"/>
          <p:cNvPicPr>
            <a:picLocks noChangeAspect="1" noChangeArrowheads="1"/>
          </p:cNvPicPr>
          <p:nvPr/>
        </p:nvPicPr>
        <p:blipFill>
          <a:blip r:embed="rId2" cstate="print"/>
          <a:srcRect/>
          <a:stretch>
            <a:fillRect/>
          </a:stretch>
        </p:blipFill>
        <p:spPr bwMode="auto">
          <a:xfrm flipH="1">
            <a:off x="4211960" y="2564904"/>
            <a:ext cx="4932040" cy="38884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additive="base">
                                        <p:cTn id="1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2770"/>
                                        </p:tgtEl>
                                        <p:attrNameLst>
                                          <p:attrName>style.visibility</p:attrName>
                                        </p:attrNameLst>
                                      </p:cBhvr>
                                      <p:to>
                                        <p:strVal val="visible"/>
                                      </p:to>
                                    </p:set>
                                    <p:animEffect transition="in" filter="fade">
                                      <p:cBhvr>
                                        <p:cTn id="16" dur="2000"/>
                                        <p:tgtEl>
                                          <p:spTgt spid="3277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 calcmode="lin" valueType="num">
                                      <p:cBhvr additive="base">
                                        <p:cTn id="2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type="body" idx="1"/>
          </p:nvPr>
        </p:nvSpPr>
        <p:spPr>
          <a:xfrm>
            <a:off x="-323850" y="625822"/>
            <a:ext cx="9467850" cy="642938"/>
          </a:xfrm>
        </p:spPr>
        <p:txBody>
          <a:bodyPr/>
          <a:lstStyle/>
          <a:p>
            <a:pPr algn="just" eaLnBrk="1" hangingPunct="1">
              <a:buFontTx/>
              <a:buNone/>
            </a:pPr>
            <a:r>
              <a:rPr lang="lv-LV" sz="2800" i="1" dirty="0" smtClean="0"/>
              <a:t> </a:t>
            </a:r>
            <a:r>
              <a:rPr lang="lv-LV" sz="2800" i="1" dirty="0" smtClean="0"/>
              <a:t>   </a:t>
            </a:r>
            <a:r>
              <a:rPr lang="lv-LV" sz="2800" i="1" dirty="0" smtClean="0"/>
              <a:t>5 </a:t>
            </a:r>
            <a:r>
              <a:rPr lang="lv-LV" sz="2800" i="1" dirty="0" smtClean="0"/>
              <a:t>Un tie viņam sacīja: "</a:t>
            </a:r>
            <a:r>
              <a:rPr lang="lv-LV" sz="2800" i="1" dirty="0" err="1" smtClean="0"/>
              <a:t>Bētlemē</a:t>
            </a:r>
            <a:r>
              <a:rPr lang="lv-LV" sz="2800" i="1" dirty="0" smtClean="0"/>
              <a:t>, Jūdas zemē; jo tā raksta pravietis: 6 un tu, </a:t>
            </a:r>
            <a:r>
              <a:rPr lang="lv-LV" sz="2800" i="1" dirty="0" err="1" smtClean="0"/>
              <a:t>Bētleme</a:t>
            </a:r>
            <a:r>
              <a:rPr lang="lv-LV" sz="2800" i="1" dirty="0" smtClean="0"/>
              <a:t>, Jūdas zemē, tu nebūt neesi mazākā starp Jūdas cilts kungiem; jo no tevis nāks Valdnieks, kas ganīs Manu </a:t>
            </a:r>
            <a:r>
              <a:rPr lang="lv-LV" sz="2800" i="1" dirty="0" err="1" smtClean="0"/>
              <a:t>Israēla</a:t>
            </a:r>
            <a:r>
              <a:rPr lang="lv-LV" sz="2800" i="1" dirty="0" smtClean="0"/>
              <a:t> tautu."</a:t>
            </a:r>
            <a:endParaRPr lang="lv-LV" dirty="0" smtClean="0"/>
          </a:p>
        </p:txBody>
      </p:sp>
      <p:sp>
        <p:nvSpPr>
          <p:cNvPr id="6" name="Rectangle 5"/>
          <p:cNvSpPr>
            <a:spLocks noChangeArrowheads="1"/>
          </p:cNvSpPr>
          <p:nvPr/>
        </p:nvSpPr>
        <p:spPr bwMode="auto">
          <a:xfrm>
            <a:off x="0" y="2420888"/>
            <a:ext cx="5868144" cy="4493538"/>
          </a:xfrm>
          <a:prstGeom prst="rect">
            <a:avLst/>
          </a:prstGeom>
          <a:noFill/>
          <a:ln w="9525">
            <a:noFill/>
            <a:miter lim="800000"/>
            <a:headEnd/>
            <a:tailEnd/>
          </a:ln>
        </p:spPr>
        <p:txBody>
          <a:bodyPr wrap="square">
            <a:spAutoFit/>
          </a:bodyPr>
          <a:lstStyle/>
          <a:p>
            <a:pPr>
              <a:buFont typeface="Arial" pitchFamily="34" charset="0"/>
              <a:buChar char="•"/>
            </a:pPr>
            <a:r>
              <a:rPr lang="lv-LV" sz="2600" dirty="0" err="1" smtClean="0"/>
              <a:t>Hērods</a:t>
            </a:r>
            <a:r>
              <a:rPr lang="lv-LV" sz="2600" b="1" dirty="0" smtClean="0"/>
              <a:t> atbildi meklē Bībelē</a:t>
            </a:r>
            <a:r>
              <a:rPr lang="lv-LV" sz="2600" dirty="0" smtClean="0"/>
              <a:t>.</a:t>
            </a:r>
          </a:p>
          <a:p>
            <a:pPr>
              <a:buFont typeface="Arial" pitchFamily="34" charset="0"/>
              <a:buChar char="•"/>
            </a:pPr>
            <a:r>
              <a:rPr lang="lv-LV" sz="2600" dirty="0" err="1" smtClean="0"/>
              <a:t>Hērods</a:t>
            </a:r>
            <a:r>
              <a:rPr lang="lv-LV" sz="2600" dirty="0" smtClean="0"/>
              <a:t> </a:t>
            </a:r>
            <a:r>
              <a:rPr lang="lv-LV" sz="2600" b="1" dirty="0" smtClean="0"/>
              <a:t>tic rakstiem</a:t>
            </a:r>
            <a:r>
              <a:rPr lang="lv-LV" sz="2600" dirty="0" smtClean="0"/>
              <a:t>, uzskatīdams </a:t>
            </a:r>
            <a:r>
              <a:rPr lang="lv-LV" sz="2600" b="1" dirty="0" smtClean="0"/>
              <a:t>Rakstus par patiesiem</a:t>
            </a:r>
            <a:r>
              <a:rPr lang="lv-LV" sz="2600" dirty="0" smtClean="0"/>
              <a:t>.</a:t>
            </a:r>
          </a:p>
          <a:p>
            <a:pPr>
              <a:buFont typeface="Arial" pitchFamily="34" charset="0"/>
              <a:buChar char="•"/>
            </a:pPr>
            <a:r>
              <a:rPr lang="lv-LV" sz="2600" dirty="0" smtClean="0"/>
              <a:t>Viņš arī </a:t>
            </a:r>
            <a:r>
              <a:rPr lang="lv-LV" sz="2600" b="1" dirty="0" smtClean="0"/>
              <a:t>tic</a:t>
            </a:r>
            <a:r>
              <a:rPr lang="lv-LV" sz="2600" dirty="0" smtClean="0"/>
              <a:t>, ka </a:t>
            </a:r>
            <a:r>
              <a:rPr lang="lv-LV" sz="2600" b="1" dirty="0" smtClean="0"/>
              <a:t>Kristus</a:t>
            </a:r>
            <a:r>
              <a:rPr lang="lv-LV" sz="2600" dirty="0" smtClean="0"/>
              <a:t> nu ir </a:t>
            </a:r>
            <a:r>
              <a:rPr lang="lv-LV" sz="2600" b="1" dirty="0" smtClean="0"/>
              <a:t>piedzimis</a:t>
            </a:r>
            <a:r>
              <a:rPr lang="lv-LV" sz="2600" dirty="0" smtClean="0"/>
              <a:t>, kā </a:t>
            </a:r>
            <a:r>
              <a:rPr lang="lv-LV" sz="2600" b="1" dirty="0" smtClean="0"/>
              <a:t>Bībelē sludināts</a:t>
            </a:r>
            <a:r>
              <a:rPr lang="lv-LV" sz="2600" dirty="0" smtClean="0"/>
              <a:t>.</a:t>
            </a:r>
          </a:p>
          <a:p>
            <a:pPr>
              <a:buFont typeface="Arial" pitchFamily="34" charset="0"/>
              <a:buChar char="•"/>
            </a:pPr>
            <a:r>
              <a:rPr lang="lv-LV" sz="2600" dirty="0" smtClean="0"/>
              <a:t>Tomēr viņš </a:t>
            </a:r>
            <a:r>
              <a:rPr lang="lv-LV" sz="2600" b="1" dirty="0" smtClean="0"/>
              <a:t>stūrgalvīgi</a:t>
            </a:r>
            <a:r>
              <a:rPr lang="lv-LV" sz="2600" dirty="0" smtClean="0"/>
              <a:t> </a:t>
            </a:r>
            <a:r>
              <a:rPr lang="lv-LV" sz="2600" b="1" dirty="0" smtClean="0"/>
              <a:t>stājas pretī Dievam</a:t>
            </a:r>
            <a:r>
              <a:rPr lang="lv-LV" sz="2600" dirty="0" smtClean="0"/>
              <a:t> un </a:t>
            </a:r>
            <a:r>
              <a:rPr lang="lv-LV" sz="2600" b="1" dirty="0" smtClean="0"/>
              <a:t>Viņa darbam</a:t>
            </a:r>
            <a:r>
              <a:rPr lang="lv-LV" sz="2600" dirty="0" smtClean="0"/>
              <a:t>.</a:t>
            </a:r>
          </a:p>
          <a:p>
            <a:pPr>
              <a:buFont typeface="Arial" pitchFamily="34" charset="0"/>
              <a:buChar char="•"/>
            </a:pPr>
            <a:r>
              <a:rPr lang="lv-LV" sz="2600" dirty="0" smtClean="0"/>
              <a:t>Vai tā nav </a:t>
            </a:r>
            <a:r>
              <a:rPr lang="lv-LV" sz="2600" b="1" dirty="0" smtClean="0"/>
              <a:t>neticības pilna</a:t>
            </a:r>
            <a:r>
              <a:rPr lang="lv-LV" sz="2600" dirty="0" smtClean="0"/>
              <a:t>, </a:t>
            </a:r>
            <a:r>
              <a:rPr lang="lv-LV" sz="2600" b="1" dirty="0" smtClean="0"/>
              <a:t>muļķīga pārdrošība</a:t>
            </a:r>
            <a:r>
              <a:rPr lang="lv-LV" sz="2600" dirty="0" smtClean="0"/>
              <a:t>?</a:t>
            </a:r>
          </a:p>
          <a:p>
            <a:pPr>
              <a:buFont typeface="Arial" pitchFamily="34" charset="0"/>
              <a:buChar char="•"/>
            </a:pPr>
            <a:r>
              <a:rPr lang="lv-LV" sz="2600" dirty="0" smtClean="0"/>
              <a:t>Tomēr </a:t>
            </a:r>
            <a:r>
              <a:rPr lang="lv-LV" sz="2600" b="1" dirty="0" smtClean="0"/>
              <a:t>visos laikos </a:t>
            </a:r>
            <a:r>
              <a:rPr lang="lv-LV" sz="2600" dirty="0" smtClean="0"/>
              <a:t>ir bijuši </a:t>
            </a:r>
            <a:r>
              <a:rPr lang="lv-LV" sz="2600" b="1" dirty="0" smtClean="0"/>
              <a:t>šādi</a:t>
            </a:r>
            <a:r>
              <a:rPr lang="lv-LV" sz="2600" dirty="0" smtClean="0"/>
              <a:t> </a:t>
            </a:r>
            <a:r>
              <a:rPr lang="lv-LV" sz="2600" b="1" dirty="0" smtClean="0"/>
              <a:t>cilvēki</a:t>
            </a:r>
            <a:r>
              <a:rPr lang="lv-LV" sz="2600" dirty="0" smtClean="0"/>
              <a:t>!</a:t>
            </a:r>
            <a:endParaRPr lang="lv-LV" sz="2600" dirty="0"/>
          </a:p>
        </p:txBody>
      </p:sp>
      <p:sp>
        <p:nvSpPr>
          <p:cNvPr id="6149" name="Slide Number Placeholder 6"/>
          <p:cNvSpPr>
            <a:spLocks noGrp="1"/>
          </p:cNvSpPr>
          <p:nvPr>
            <p:ph type="sldNum" sz="quarter" idx="12"/>
          </p:nvPr>
        </p:nvSpPr>
        <p:spPr>
          <a:noFill/>
        </p:spPr>
        <p:txBody>
          <a:bodyPr/>
          <a:lstStyle/>
          <a:p>
            <a:fld id="{4EC81C69-563C-4AFC-9854-3B9FC5B04B3E}" type="slidenum">
              <a:rPr lang="lv-LV" smtClean="0"/>
              <a:pPr/>
              <a:t>14</a:t>
            </a:fld>
            <a:endParaRPr lang="lv-LV" smtClean="0"/>
          </a:p>
        </p:txBody>
      </p:sp>
      <p:sp>
        <p:nvSpPr>
          <p:cNvPr id="7" name="Rectangle 2"/>
          <p:cNvSpPr>
            <a:spLocks noGrp="1" noChangeArrowheads="1"/>
          </p:cNvSpPr>
          <p:nvPr>
            <p:ph type="title"/>
          </p:nvPr>
        </p:nvSpPr>
        <p:spPr>
          <a:xfrm>
            <a:off x="0" y="0"/>
            <a:ext cx="9144000" cy="692150"/>
          </a:xfrm>
        </p:spPr>
        <p:txBody>
          <a:bodyPr/>
          <a:lstStyle/>
          <a:p>
            <a:pPr eaLnBrk="1" hangingPunct="1"/>
            <a:r>
              <a:rPr lang="lv-LV" b="1" dirty="0" err="1" smtClean="0">
                <a:solidFill>
                  <a:schemeClr val="tx1"/>
                </a:solidFill>
              </a:rPr>
              <a:t>Hērods</a:t>
            </a:r>
            <a:r>
              <a:rPr lang="lv-LV" b="1" dirty="0" smtClean="0">
                <a:solidFill>
                  <a:schemeClr val="tx1"/>
                </a:solidFill>
              </a:rPr>
              <a:t> rakstus uztver nopietni</a:t>
            </a:r>
            <a:endParaRPr lang="lv-LV" b="1" dirty="0" smtClean="0">
              <a:solidFill>
                <a:schemeClr val="tx1"/>
              </a:solidFill>
            </a:endParaRPr>
          </a:p>
        </p:txBody>
      </p:sp>
      <p:pic>
        <p:nvPicPr>
          <p:cNvPr id="8" name="Picture 5"/>
          <p:cNvPicPr>
            <a:picLocks noChangeAspect="1" noChangeArrowheads="1"/>
          </p:cNvPicPr>
          <p:nvPr/>
        </p:nvPicPr>
        <p:blipFill>
          <a:blip r:embed="rId2" cstate="print"/>
          <a:srcRect/>
          <a:stretch>
            <a:fillRect/>
          </a:stretch>
        </p:blipFill>
        <p:spPr bwMode="auto">
          <a:xfrm>
            <a:off x="5580113" y="2708920"/>
            <a:ext cx="3563888" cy="39549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148">
                                            <p:txEl>
                                              <p:pRg st="0" end="0"/>
                                            </p:txEl>
                                          </p:spTgt>
                                        </p:tgtEl>
                                        <p:attrNameLst>
                                          <p:attrName>style.visibility</p:attrName>
                                        </p:attrNameLst>
                                      </p:cBhvr>
                                      <p:to>
                                        <p:strVal val="visible"/>
                                      </p:to>
                                    </p:set>
                                    <p:anim calcmode="lin" valueType="num">
                                      <p:cBhvr additive="base">
                                        <p:cTn id="12"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148">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 calcmode="lin" valueType="num">
                                      <p:cBhvr additive="base">
                                        <p:cTn id="3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4" end="4"/>
                                            </p:txEl>
                                          </p:spTgt>
                                        </p:tgtEl>
                                        <p:attrNameLst>
                                          <p:attrName>style.visibility</p:attrName>
                                        </p:attrNameLst>
                                      </p:cBhvr>
                                      <p:to>
                                        <p:strVal val="visible"/>
                                      </p:to>
                                    </p:set>
                                    <p:anim calcmode="lin" valueType="num">
                                      <p:cBhvr additive="base">
                                        <p:cTn id="4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6">
                                            <p:txEl>
                                              <p:pRg st="5" end="5"/>
                                            </p:txEl>
                                          </p:spTgt>
                                        </p:tgtEl>
                                        <p:attrNameLst>
                                          <p:attrName>style.visibility</p:attrName>
                                        </p:attrNameLst>
                                      </p:cBhvr>
                                      <p:to>
                                        <p:strVal val="visible"/>
                                      </p:to>
                                    </p:set>
                                    <p:anim calcmode="lin" valueType="num">
                                      <p:cBhvr additive="base">
                                        <p:cTn id="4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The Three Wise Men - TV Tropes"/>
          <p:cNvPicPr>
            <a:picLocks noChangeAspect="1" noChangeArrowheads="1"/>
          </p:cNvPicPr>
          <p:nvPr/>
        </p:nvPicPr>
        <p:blipFill>
          <a:blip r:embed="rId2" cstate="print"/>
          <a:srcRect/>
          <a:stretch>
            <a:fillRect/>
          </a:stretch>
        </p:blipFill>
        <p:spPr bwMode="auto">
          <a:xfrm flipH="1">
            <a:off x="3851920" y="2276872"/>
            <a:ext cx="5004048" cy="3356448"/>
          </a:xfrm>
          <a:prstGeom prst="rect">
            <a:avLst/>
          </a:prstGeom>
          <a:ln>
            <a:noFill/>
          </a:ln>
          <a:effectLst>
            <a:softEdge rad="112500"/>
          </a:effectLst>
        </p:spPr>
      </p:pic>
      <p:sp>
        <p:nvSpPr>
          <p:cNvPr id="8196" name="Rectangle 4"/>
          <p:cNvSpPr>
            <a:spLocks noGrp="1" noChangeArrowheads="1"/>
          </p:cNvSpPr>
          <p:nvPr>
            <p:ph type="body" idx="1"/>
          </p:nvPr>
        </p:nvSpPr>
        <p:spPr>
          <a:xfrm>
            <a:off x="-396875" y="633809"/>
            <a:ext cx="9540875" cy="1643063"/>
          </a:xfrm>
        </p:spPr>
        <p:txBody>
          <a:bodyPr/>
          <a:lstStyle/>
          <a:p>
            <a:pPr>
              <a:lnSpc>
                <a:spcPct val="90000"/>
              </a:lnSpc>
            </a:pPr>
            <a:r>
              <a:rPr lang="lv-LV" sz="2800" i="1" dirty="0" smtClean="0"/>
              <a:t>9 To no ķēniņa dzirdējuši, tie aizgāja. Un redzi, zvaigzne, ko tie bija redzējuši austrumu zemē, gāja tiem pa priekšu un nostājās pār namu, kurā bija bērns. 10 Un, zvaigzni ieraudzījuši, tie priecājās ar </a:t>
            </a:r>
            <a:r>
              <a:rPr lang="lv-LV" sz="2800" i="1" dirty="0" err="1" smtClean="0"/>
              <a:t>varen</a:t>
            </a:r>
            <a:r>
              <a:rPr lang="lv-LV" sz="2800" i="1" dirty="0" smtClean="0"/>
              <a:t> lielu prieku.</a:t>
            </a:r>
            <a:endParaRPr lang="en-US" sz="2800" dirty="0" smtClean="0"/>
          </a:p>
        </p:txBody>
      </p:sp>
      <p:sp>
        <p:nvSpPr>
          <p:cNvPr id="7172" name="Rectangle 6"/>
          <p:cNvSpPr>
            <a:spLocks noChangeArrowheads="1"/>
          </p:cNvSpPr>
          <p:nvPr/>
        </p:nvSpPr>
        <p:spPr bwMode="auto">
          <a:xfrm>
            <a:off x="0" y="2487357"/>
            <a:ext cx="6444208" cy="2597827"/>
          </a:xfrm>
          <a:prstGeom prst="rect">
            <a:avLst/>
          </a:prstGeom>
          <a:noFill/>
          <a:ln w="9525">
            <a:noFill/>
            <a:miter lim="800000"/>
            <a:headEnd/>
            <a:tailEnd/>
          </a:ln>
        </p:spPr>
        <p:txBody>
          <a:bodyPr wrap="square">
            <a:spAutoFit/>
          </a:bodyPr>
          <a:lstStyle/>
          <a:p>
            <a:pPr>
              <a:lnSpc>
                <a:spcPct val="150000"/>
              </a:lnSpc>
              <a:buFont typeface="Arial" pitchFamily="34" charset="0"/>
              <a:buChar char="•"/>
            </a:pPr>
            <a:r>
              <a:rPr lang="lv-LV" sz="2800" b="1" dirty="0" smtClean="0"/>
              <a:t>Zemāk par citām</a:t>
            </a:r>
            <a:endParaRPr lang="lv-LV" sz="2800" dirty="0" smtClean="0"/>
          </a:p>
          <a:p>
            <a:pPr>
              <a:lnSpc>
                <a:spcPct val="150000"/>
              </a:lnSpc>
              <a:buFont typeface="Arial" pitchFamily="34" charset="0"/>
              <a:buChar char="•"/>
            </a:pPr>
            <a:r>
              <a:rPr lang="lv-LV" sz="2800" b="1" dirty="0" smtClean="0"/>
              <a:t>Citādas dabas</a:t>
            </a:r>
            <a:endParaRPr lang="lv-LV" sz="2800" dirty="0" smtClean="0"/>
          </a:p>
          <a:p>
            <a:pPr>
              <a:lnSpc>
                <a:spcPct val="150000"/>
              </a:lnSpc>
              <a:buFont typeface="Arial" pitchFamily="34" charset="0"/>
              <a:buChar char="•"/>
            </a:pPr>
            <a:r>
              <a:rPr lang="lv-LV" sz="2800" b="1" dirty="0" smtClean="0"/>
              <a:t>Pārvietojās</a:t>
            </a:r>
            <a:r>
              <a:rPr lang="lv-LV" sz="2800" dirty="0" smtClean="0"/>
              <a:t>.</a:t>
            </a:r>
          </a:p>
          <a:p>
            <a:pPr>
              <a:lnSpc>
                <a:spcPct val="150000"/>
              </a:lnSpc>
              <a:buFont typeface="Arial" pitchFamily="34" charset="0"/>
              <a:buChar char="•"/>
            </a:pPr>
            <a:r>
              <a:rPr lang="lv-LV" sz="2800" b="1" dirty="0" smtClean="0"/>
              <a:t>Ne tik liela kā citas</a:t>
            </a:r>
            <a:endParaRPr lang="lv-LV" sz="2800" b="1" dirty="0" smtClean="0"/>
          </a:p>
        </p:txBody>
      </p:sp>
      <p:sp>
        <p:nvSpPr>
          <p:cNvPr id="2" name="Slide Number Placeholder 5"/>
          <p:cNvSpPr>
            <a:spLocks noGrp="1"/>
          </p:cNvSpPr>
          <p:nvPr>
            <p:ph type="sldNum" sz="quarter" idx="12"/>
          </p:nvPr>
        </p:nvSpPr>
        <p:spPr>
          <a:noFill/>
        </p:spPr>
        <p:txBody>
          <a:bodyPr/>
          <a:lstStyle/>
          <a:p>
            <a:fld id="{956DC111-EF73-4676-9BC8-31ED9FBA8A77}" type="slidenum">
              <a:rPr lang="lv-LV" smtClean="0"/>
              <a:pPr/>
              <a:t>15</a:t>
            </a:fld>
            <a:endParaRPr lang="lv-LV" smtClean="0"/>
          </a:p>
        </p:txBody>
      </p:sp>
      <p:sp>
        <p:nvSpPr>
          <p:cNvPr id="6"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Zvaigzne?</a:t>
            </a:r>
            <a:endParaRPr lang="lv-LV" b="1" dirty="0" smtClean="0">
              <a:solidFill>
                <a:schemeClr val="tx1"/>
              </a:solidFill>
            </a:endParaRPr>
          </a:p>
        </p:txBody>
      </p:sp>
      <p:sp>
        <p:nvSpPr>
          <p:cNvPr id="10" name="Rectangle 9"/>
          <p:cNvSpPr/>
          <p:nvPr/>
        </p:nvSpPr>
        <p:spPr>
          <a:xfrm>
            <a:off x="0" y="5715253"/>
            <a:ext cx="9144000" cy="954107"/>
          </a:xfrm>
          <a:prstGeom prst="rect">
            <a:avLst/>
          </a:prstGeom>
        </p:spPr>
        <p:txBody>
          <a:bodyPr wrap="square">
            <a:spAutoFit/>
          </a:bodyPr>
          <a:lstStyle/>
          <a:p>
            <a:pPr algn="ctr"/>
            <a:r>
              <a:rPr lang="lv-LV" sz="2800" b="1" dirty="0" smtClean="0"/>
              <a:t>Zvaigzne</a:t>
            </a:r>
            <a:r>
              <a:rPr lang="lv-LV" sz="2800" dirty="0" smtClean="0"/>
              <a:t> ir bijusi </a:t>
            </a:r>
            <a:r>
              <a:rPr lang="lv-LV" sz="2800" b="1" dirty="0" smtClean="0"/>
              <a:t>Kristus kalpone</a:t>
            </a:r>
            <a:r>
              <a:rPr lang="lv-LV" sz="2800" dirty="0" smtClean="0"/>
              <a:t>, bet tai </a:t>
            </a:r>
            <a:r>
              <a:rPr lang="lv-LV" sz="2800" b="1" dirty="0" smtClean="0"/>
              <a:t>nav nekādas varas</a:t>
            </a:r>
            <a:r>
              <a:rPr lang="lv-LV" sz="2800" dirty="0" smtClean="0"/>
              <a:t>, nedz </a:t>
            </a:r>
            <a:r>
              <a:rPr lang="lv-LV" sz="2800" b="1" dirty="0" smtClean="0"/>
              <a:t>ietekmes</a:t>
            </a:r>
            <a:r>
              <a:rPr lang="lv-LV" sz="2800" dirty="0" smtClean="0"/>
              <a:t> pār </a:t>
            </a:r>
            <a:r>
              <a:rPr lang="lv-LV" sz="2800" b="1" dirty="0" smtClean="0"/>
              <a:t>Kristus dzimšanu</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8196">
                                            <p:txEl>
                                              <p:pRg st="0" end="0"/>
                                            </p:txEl>
                                          </p:spTgt>
                                        </p:tgtEl>
                                        <p:attrNameLst>
                                          <p:attrName>style.visibility</p:attrName>
                                        </p:attrNameLst>
                                      </p:cBhvr>
                                      <p:to>
                                        <p:strVal val="visible"/>
                                      </p:to>
                                    </p:set>
                                    <p:anim calcmode="lin" valueType="num">
                                      <p:cBhvr additive="base">
                                        <p:cTn id="15"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172">
                                            <p:txEl>
                                              <p:pRg st="0" end="0"/>
                                            </p:txEl>
                                          </p:spTgt>
                                        </p:tgtEl>
                                        <p:attrNameLst>
                                          <p:attrName>style.visibility</p:attrName>
                                        </p:attrNameLst>
                                      </p:cBhvr>
                                      <p:to>
                                        <p:strVal val="visible"/>
                                      </p:to>
                                    </p:set>
                                    <p:anim calcmode="lin" valueType="num">
                                      <p:cBhvr additive="base">
                                        <p:cTn id="20" dur="500" fill="hold"/>
                                        <p:tgtEl>
                                          <p:spTgt spid="7172">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172">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172">
                                            <p:txEl>
                                              <p:pRg st="1" end="1"/>
                                            </p:txEl>
                                          </p:spTgt>
                                        </p:tgtEl>
                                        <p:attrNameLst>
                                          <p:attrName>style.visibility</p:attrName>
                                        </p:attrNameLst>
                                      </p:cBhvr>
                                      <p:to>
                                        <p:strVal val="visible"/>
                                      </p:to>
                                    </p:set>
                                    <p:anim calcmode="lin" valueType="num">
                                      <p:cBhvr additive="base">
                                        <p:cTn id="25" dur="500" fill="hold"/>
                                        <p:tgtEl>
                                          <p:spTgt spid="7172">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2">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172">
                                            <p:txEl>
                                              <p:pRg st="2" end="2"/>
                                            </p:txEl>
                                          </p:spTgt>
                                        </p:tgtEl>
                                        <p:attrNameLst>
                                          <p:attrName>style.visibility</p:attrName>
                                        </p:attrNameLst>
                                      </p:cBhvr>
                                      <p:to>
                                        <p:strVal val="visible"/>
                                      </p:to>
                                    </p:set>
                                    <p:anim calcmode="lin" valueType="num">
                                      <p:cBhvr additive="base">
                                        <p:cTn id="30" dur="500" fill="hold"/>
                                        <p:tgtEl>
                                          <p:spTgt spid="7172">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172">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172">
                                            <p:txEl>
                                              <p:pRg st="3" end="3"/>
                                            </p:txEl>
                                          </p:spTgt>
                                        </p:tgtEl>
                                        <p:attrNameLst>
                                          <p:attrName>style.visibility</p:attrName>
                                        </p:attrNameLst>
                                      </p:cBhvr>
                                      <p:to>
                                        <p:strVal val="visible"/>
                                      </p:to>
                                    </p:set>
                                    <p:anim calcmode="lin" valueType="num">
                                      <p:cBhvr additive="base">
                                        <p:cTn id="35" dur="500" fill="hold"/>
                                        <p:tgtEl>
                                          <p:spTgt spid="7172">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172">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6"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3 Dāvanas Ķēniņam</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16</a:t>
            </a:fld>
            <a:endParaRPr lang="lv-LV" smtClean="0"/>
          </a:p>
        </p:txBody>
      </p:sp>
      <p:sp>
        <p:nvSpPr>
          <p:cNvPr id="6" name="Rectangle 4"/>
          <p:cNvSpPr txBox="1">
            <a:spLocks noChangeArrowheads="1"/>
          </p:cNvSpPr>
          <p:nvPr/>
        </p:nvSpPr>
        <p:spPr bwMode="auto">
          <a:xfrm>
            <a:off x="-357188" y="620688"/>
            <a:ext cx="9501188" cy="12144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lv-LV" sz="2600" b="0" i="1" u="none" strike="noStrike" kern="0" cap="none" spc="0" normalizeH="0" baseline="0" noProof="0" dirty="0" smtClean="0">
                <a:ln>
                  <a:noFill/>
                </a:ln>
                <a:solidFill>
                  <a:schemeClr val="tx1"/>
                </a:solidFill>
                <a:effectLst/>
                <a:uLnTx/>
                <a:uFillTx/>
                <a:latin typeface="+mn-lt"/>
                <a:ea typeface="+mn-ea"/>
                <a:cs typeface="+mn-cs"/>
              </a:rPr>
              <a:t>11 Un, namā iegājuši, tie ieraudzīja bērnu līdz ar Mariju, Viņa māti, un tie nometās ceļos un Viņu pielūdza. Tad tie atvēra savas mantas un dāvāja Viņam zeltu, vīraku un mirres. </a:t>
            </a:r>
            <a:endParaRPr kumimoji="0" lang="en-US" sz="26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Slide Number Placeholder 4"/>
          <p:cNvSpPr txBox="1">
            <a:spLocks/>
          </p:cNvSpPr>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324D347-1F79-492C-9A25-467DF989BBE0}" type="slidenum">
              <a:rPr kumimoji="0" lang="lv-LV" sz="14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lv-LV" sz="14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8" name="Rectangle 7"/>
          <p:cNvSpPr>
            <a:spLocks noChangeArrowheads="1"/>
          </p:cNvSpPr>
          <p:nvPr/>
        </p:nvSpPr>
        <p:spPr bwMode="auto">
          <a:xfrm>
            <a:off x="323528" y="1916832"/>
            <a:ext cx="3240360" cy="523220"/>
          </a:xfrm>
          <a:prstGeom prst="rect">
            <a:avLst/>
          </a:prstGeom>
          <a:noFill/>
          <a:ln w="9525">
            <a:noFill/>
            <a:miter lim="800000"/>
            <a:headEnd/>
            <a:tailEnd/>
          </a:ln>
        </p:spPr>
        <p:txBody>
          <a:bodyPr wrap="square">
            <a:spAutoFit/>
          </a:bodyPr>
          <a:lstStyle/>
          <a:p>
            <a:pPr algn="ctr"/>
            <a:r>
              <a:rPr lang="lv-LV" sz="2800" b="1" dirty="0" smtClean="0"/>
              <a:t>Zelts - </a:t>
            </a:r>
            <a:r>
              <a:rPr lang="lv-LV" sz="2800" b="1" dirty="0" err="1" smtClean="0"/>
              <a:t>Ķēnišķība</a:t>
            </a:r>
            <a:endParaRPr lang="lv-LV" sz="2800" b="1" dirty="0"/>
          </a:p>
        </p:txBody>
      </p:sp>
      <p:sp>
        <p:nvSpPr>
          <p:cNvPr id="9" name="Rectangle 7"/>
          <p:cNvSpPr>
            <a:spLocks noChangeArrowheads="1"/>
          </p:cNvSpPr>
          <p:nvPr/>
        </p:nvSpPr>
        <p:spPr bwMode="auto">
          <a:xfrm>
            <a:off x="3491880" y="2636912"/>
            <a:ext cx="2808312" cy="954107"/>
          </a:xfrm>
          <a:prstGeom prst="rect">
            <a:avLst/>
          </a:prstGeom>
          <a:noFill/>
          <a:ln w="9525">
            <a:noFill/>
            <a:miter lim="800000"/>
            <a:headEnd/>
            <a:tailEnd/>
          </a:ln>
        </p:spPr>
        <p:txBody>
          <a:bodyPr wrap="square">
            <a:spAutoFit/>
          </a:bodyPr>
          <a:lstStyle/>
          <a:p>
            <a:pPr algn="ctr"/>
            <a:r>
              <a:rPr lang="lv-LV" sz="2800" b="1" dirty="0" smtClean="0"/>
              <a:t>Vīraks</a:t>
            </a:r>
            <a:r>
              <a:rPr lang="lv-LV" sz="2800" dirty="0" smtClean="0"/>
              <a:t> – </a:t>
            </a:r>
            <a:r>
              <a:rPr lang="lv-LV" sz="2800" b="1" dirty="0" smtClean="0"/>
              <a:t>Priesterība</a:t>
            </a:r>
            <a:endParaRPr lang="lv-LV" sz="2800" b="1" dirty="0" smtClean="0"/>
          </a:p>
        </p:txBody>
      </p:sp>
      <p:sp>
        <p:nvSpPr>
          <p:cNvPr id="10" name="Rectangle 7"/>
          <p:cNvSpPr>
            <a:spLocks noChangeArrowheads="1"/>
          </p:cNvSpPr>
          <p:nvPr/>
        </p:nvSpPr>
        <p:spPr bwMode="auto">
          <a:xfrm>
            <a:off x="6335688" y="1916832"/>
            <a:ext cx="2808312" cy="1384995"/>
          </a:xfrm>
          <a:prstGeom prst="rect">
            <a:avLst/>
          </a:prstGeom>
          <a:noFill/>
          <a:ln w="9525">
            <a:noFill/>
            <a:miter lim="800000"/>
            <a:headEnd/>
            <a:tailEnd/>
          </a:ln>
        </p:spPr>
        <p:txBody>
          <a:bodyPr wrap="square">
            <a:spAutoFit/>
          </a:bodyPr>
          <a:lstStyle/>
          <a:p>
            <a:pPr algn="ctr"/>
            <a:r>
              <a:rPr lang="lv-LV" sz="2800" b="1" dirty="0" smtClean="0"/>
              <a:t>Mirres</a:t>
            </a:r>
            <a:r>
              <a:rPr lang="lv-LV" sz="2800" dirty="0" smtClean="0"/>
              <a:t> – </a:t>
            </a:r>
            <a:r>
              <a:rPr lang="lv-LV" sz="2800" b="1" dirty="0" smtClean="0"/>
              <a:t>Ciešanas</a:t>
            </a:r>
            <a:r>
              <a:rPr lang="lv-LV" sz="2800" dirty="0" smtClean="0"/>
              <a:t> </a:t>
            </a:r>
            <a:r>
              <a:rPr lang="lv-LV" sz="2800" dirty="0" smtClean="0"/>
              <a:t>un </a:t>
            </a:r>
            <a:r>
              <a:rPr lang="lv-LV" sz="2800" b="1" dirty="0" smtClean="0"/>
              <a:t>Nāve</a:t>
            </a:r>
            <a:endParaRPr lang="lv-LV" sz="2800" b="1" dirty="0" smtClean="0"/>
          </a:p>
        </p:txBody>
      </p:sp>
      <p:pic>
        <p:nvPicPr>
          <p:cNvPr id="33794" name="Picture 2" descr="Facts About Gold | Live Science"/>
          <p:cNvPicPr>
            <a:picLocks noChangeAspect="1" noChangeArrowheads="1"/>
          </p:cNvPicPr>
          <p:nvPr/>
        </p:nvPicPr>
        <p:blipFill>
          <a:blip r:embed="rId2" cstate="print"/>
          <a:srcRect/>
          <a:stretch>
            <a:fillRect/>
          </a:stretch>
        </p:blipFill>
        <p:spPr bwMode="auto">
          <a:xfrm>
            <a:off x="225811" y="2348880"/>
            <a:ext cx="2978037" cy="2952328"/>
          </a:xfrm>
          <a:prstGeom prst="ellipse">
            <a:avLst/>
          </a:prstGeom>
          <a:ln>
            <a:noFill/>
          </a:ln>
          <a:effectLst>
            <a:softEdge rad="112500"/>
          </a:effectLst>
        </p:spPr>
      </p:pic>
      <p:pic>
        <p:nvPicPr>
          <p:cNvPr id="12" name="Picture 4" descr="BIBLE016"/>
          <p:cNvPicPr>
            <a:picLocks noChangeAspect="1" noChangeArrowheads="1"/>
          </p:cNvPicPr>
          <p:nvPr/>
        </p:nvPicPr>
        <p:blipFill>
          <a:blip r:embed="rId3" cstate="print"/>
          <a:srcRect/>
          <a:stretch>
            <a:fillRect/>
          </a:stretch>
        </p:blipFill>
        <p:spPr bwMode="auto">
          <a:xfrm>
            <a:off x="6211290" y="3356992"/>
            <a:ext cx="2932710" cy="3501008"/>
          </a:xfrm>
          <a:prstGeom prst="rect">
            <a:avLst/>
          </a:prstGeom>
          <a:noFill/>
          <a:ln w="9525">
            <a:noFill/>
            <a:miter lim="800000"/>
            <a:headEnd/>
            <a:tailEnd/>
          </a:ln>
        </p:spPr>
      </p:pic>
      <p:pic>
        <p:nvPicPr>
          <p:cNvPr id="33796" name="Picture 4" descr="Why Should 3 Nephi Be Read as the Book of the High Priest Nephi? | Book of  Mormon Central"/>
          <p:cNvPicPr>
            <a:picLocks noChangeAspect="1" noChangeArrowheads="1"/>
          </p:cNvPicPr>
          <p:nvPr/>
        </p:nvPicPr>
        <p:blipFill>
          <a:blip r:embed="rId4" cstate="print"/>
          <a:srcRect l="33617"/>
          <a:stretch>
            <a:fillRect/>
          </a:stretch>
        </p:blipFill>
        <p:spPr bwMode="auto">
          <a:xfrm>
            <a:off x="3203848" y="3645024"/>
            <a:ext cx="2843808" cy="3212976"/>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33794"/>
                                        </p:tgtEl>
                                        <p:attrNameLst>
                                          <p:attrName>style.visibility</p:attrName>
                                        </p:attrNameLst>
                                      </p:cBhvr>
                                      <p:to>
                                        <p:strVal val="visible"/>
                                      </p:to>
                                    </p:set>
                                    <p:animEffect transition="in" filter="fade">
                                      <p:cBhvr>
                                        <p:cTn id="21" dur="2000"/>
                                        <p:tgtEl>
                                          <p:spTgt spid="33794"/>
                                        </p:tgtEl>
                                      </p:cBhvr>
                                    </p:animEffect>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33796"/>
                                        </p:tgtEl>
                                        <p:attrNameLst>
                                          <p:attrName>style.visibility</p:attrName>
                                        </p:attrNameLst>
                                      </p:cBhvr>
                                      <p:to>
                                        <p:strVal val="visible"/>
                                      </p:to>
                                    </p:set>
                                    <p:animEffect transition="in" filter="fade">
                                      <p:cBhvr>
                                        <p:cTn id="29" dur="2000"/>
                                        <p:tgtEl>
                                          <p:spTgt spid="33796"/>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1+#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par>
                                <p:cTn id="35" presetID="9"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ssolv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 grpId="0" build="p"/>
      <p:bldP spid="8" grpId="0"/>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Pasaules pestītājs ir piedzimis!</a:t>
            </a:r>
            <a:endParaRPr lang="lv-LV" b="1" dirty="0" smtClean="0">
              <a:solidFill>
                <a:schemeClr val="tx1"/>
              </a:solidFill>
            </a:endParaRPr>
          </a:p>
        </p:txBody>
      </p:sp>
      <p:sp>
        <p:nvSpPr>
          <p:cNvPr id="10244" name="Slide Number Placeholder 4"/>
          <p:cNvSpPr>
            <a:spLocks noGrp="1"/>
          </p:cNvSpPr>
          <p:nvPr>
            <p:ph type="sldNum" sz="quarter" idx="12"/>
          </p:nvPr>
        </p:nvSpPr>
        <p:spPr>
          <a:noFill/>
        </p:spPr>
        <p:txBody>
          <a:bodyPr/>
          <a:lstStyle/>
          <a:p>
            <a:fld id="{795C2F5C-7DE4-4014-8EE7-E0705CE5F653}" type="slidenum">
              <a:rPr lang="lv-LV" smtClean="0"/>
              <a:pPr/>
              <a:t>17</a:t>
            </a:fld>
            <a:endParaRPr lang="lv-LV" smtClean="0"/>
          </a:p>
        </p:txBody>
      </p:sp>
      <p:sp>
        <p:nvSpPr>
          <p:cNvPr id="10246" name="Rectangle 7"/>
          <p:cNvSpPr>
            <a:spLocks noChangeArrowheads="1"/>
          </p:cNvSpPr>
          <p:nvPr/>
        </p:nvSpPr>
        <p:spPr bwMode="auto">
          <a:xfrm>
            <a:off x="1" y="908050"/>
            <a:ext cx="3059832" cy="4401205"/>
          </a:xfrm>
          <a:prstGeom prst="rect">
            <a:avLst/>
          </a:prstGeom>
          <a:noFill/>
          <a:ln w="9525">
            <a:noFill/>
            <a:miter lim="800000"/>
            <a:headEnd/>
            <a:tailEnd/>
          </a:ln>
        </p:spPr>
        <p:txBody>
          <a:bodyPr wrap="square">
            <a:spAutoFit/>
          </a:bodyPr>
          <a:lstStyle/>
          <a:p>
            <a:r>
              <a:rPr lang="lv-LV" sz="2800" b="1" dirty="0" smtClean="0"/>
              <a:t>Jūdi</a:t>
            </a:r>
            <a:r>
              <a:rPr lang="lv-LV" sz="2800" dirty="0" smtClean="0"/>
              <a:t> šo </a:t>
            </a:r>
            <a:r>
              <a:rPr lang="lv-LV" sz="2800" b="1" dirty="0" smtClean="0"/>
              <a:t>notikumu palaida garām</a:t>
            </a:r>
            <a:r>
              <a:rPr lang="lv-LV" sz="2800" dirty="0" smtClean="0"/>
              <a:t>, bet </a:t>
            </a:r>
            <a:r>
              <a:rPr lang="lv-LV" sz="2800" b="1" dirty="0" smtClean="0"/>
              <a:t>magi</a:t>
            </a:r>
            <a:r>
              <a:rPr lang="lv-LV" sz="2800" dirty="0" smtClean="0"/>
              <a:t> to </a:t>
            </a:r>
            <a:r>
              <a:rPr lang="lv-LV" sz="2800" b="1" dirty="0" smtClean="0"/>
              <a:t>pamanīja</a:t>
            </a:r>
            <a:r>
              <a:rPr lang="lv-LV" sz="2800" dirty="0" smtClean="0"/>
              <a:t> </a:t>
            </a:r>
            <a:r>
              <a:rPr lang="lv-LV" sz="2800" dirty="0" smtClean="0"/>
              <a:t>pateicoties zvaigznei un </a:t>
            </a:r>
            <a:r>
              <a:rPr lang="lv-LV" sz="2800" dirty="0" smtClean="0"/>
              <a:t>devās </a:t>
            </a:r>
            <a:r>
              <a:rPr lang="lv-LV" sz="2800" b="1" dirty="0" smtClean="0"/>
              <a:t>sveikt jaundzimušo </a:t>
            </a:r>
            <a:r>
              <a:rPr lang="lv-LV" sz="2800" b="1" dirty="0" smtClean="0"/>
              <a:t>ķēniņu</a:t>
            </a:r>
            <a:r>
              <a:rPr lang="lv-LV" sz="2800" dirty="0" smtClean="0"/>
              <a:t>!</a:t>
            </a:r>
            <a:endParaRPr lang="lv-LV" sz="2800" b="1" dirty="0"/>
          </a:p>
        </p:txBody>
      </p:sp>
      <p:pic>
        <p:nvPicPr>
          <p:cNvPr id="7" name="Picture 2" descr="Cesvaines draudze | Kunga Parādīšanās svētki- 6. janvārī, Sv.Mise 10.00"/>
          <p:cNvPicPr>
            <a:picLocks noChangeAspect="1" noChangeArrowheads="1"/>
          </p:cNvPicPr>
          <p:nvPr/>
        </p:nvPicPr>
        <p:blipFill>
          <a:blip r:embed="rId2" cstate="print"/>
          <a:srcRect/>
          <a:stretch>
            <a:fillRect/>
          </a:stretch>
        </p:blipFill>
        <p:spPr bwMode="auto">
          <a:xfrm>
            <a:off x="2483768" y="908720"/>
            <a:ext cx="4283968" cy="5711957"/>
          </a:xfrm>
          <a:prstGeom prst="rect">
            <a:avLst/>
          </a:prstGeom>
          <a:ln>
            <a:noFill/>
          </a:ln>
          <a:effectLst>
            <a:softEdge rad="112500"/>
          </a:effectLst>
        </p:spPr>
      </p:pic>
      <p:sp>
        <p:nvSpPr>
          <p:cNvPr id="8" name="Rectangle 7"/>
          <p:cNvSpPr>
            <a:spLocks noChangeArrowheads="1"/>
          </p:cNvSpPr>
          <p:nvPr/>
        </p:nvSpPr>
        <p:spPr bwMode="auto">
          <a:xfrm>
            <a:off x="6660232" y="908720"/>
            <a:ext cx="2483768" cy="1384995"/>
          </a:xfrm>
          <a:prstGeom prst="rect">
            <a:avLst/>
          </a:prstGeom>
          <a:noFill/>
          <a:ln w="9525">
            <a:noFill/>
            <a:miter lim="800000"/>
            <a:headEnd/>
            <a:tailEnd/>
          </a:ln>
        </p:spPr>
        <p:txBody>
          <a:bodyPr wrap="square">
            <a:spAutoFit/>
          </a:bodyPr>
          <a:lstStyle/>
          <a:p>
            <a:pPr algn="ctr"/>
            <a:r>
              <a:rPr lang="lv-LV" sz="2800" b="1" dirty="0" smtClean="0"/>
              <a:t>Jēzus </a:t>
            </a:r>
            <a:r>
              <a:rPr lang="lv-LV" sz="2800" dirty="0" smtClean="0"/>
              <a:t>ir </a:t>
            </a:r>
            <a:r>
              <a:rPr lang="lv-LV" sz="2800" b="1" dirty="0" smtClean="0"/>
              <a:t>visu</a:t>
            </a:r>
            <a:r>
              <a:rPr lang="lv-LV" sz="2800" dirty="0" smtClean="0"/>
              <a:t> </a:t>
            </a:r>
            <a:r>
              <a:rPr lang="lv-LV" sz="2800" b="1" dirty="0" smtClean="0"/>
              <a:t>pagānu tautu pestītājs</a:t>
            </a:r>
            <a:r>
              <a:rPr lang="lv-LV" sz="2800" dirty="0" smtClean="0"/>
              <a:t>!</a:t>
            </a:r>
            <a:endParaRPr lang="lv-LV" sz="2800" b="1" dirty="0"/>
          </a:p>
        </p:txBody>
      </p:sp>
      <p:sp>
        <p:nvSpPr>
          <p:cNvPr id="9" name="Rectangle 8"/>
          <p:cNvSpPr/>
          <p:nvPr/>
        </p:nvSpPr>
        <p:spPr>
          <a:xfrm>
            <a:off x="6839744" y="2996952"/>
            <a:ext cx="2304256" cy="2677656"/>
          </a:xfrm>
          <a:prstGeom prst="rect">
            <a:avLst/>
          </a:prstGeom>
        </p:spPr>
        <p:txBody>
          <a:bodyPr wrap="square">
            <a:spAutoFit/>
          </a:bodyPr>
          <a:lstStyle/>
          <a:p>
            <a:pPr algn="ctr"/>
            <a:r>
              <a:rPr lang="lv-LV" sz="2800" dirty="0" smtClean="0"/>
              <a:t>“</a:t>
            </a:r>
            <a:r>
              <a:rPr lang="lv-LV" sz="2800" i="1" dirty="0" smtClean="0"/>
              <a:t>Jūs </a:t>
            </a:r>
            <a:r>
              <a:rPr lang="lv-LV" sz="2800" i="1" dirty="0" smtClean="0"/>
              <a:t>pētījat rakstus, jo </a:t>
            </a:r>
            <a:r>
              <a:rPr lang="lv-LV" sz="2800" i="1" dirty="0" smtClean="0"/>
              <a:t>... </a:t>
            </a:r>
            <a:r>
              <a:rPr lang="lv-LV" sz="2800" i="1" dirty="0" smtClean="0"/>
              <a:t>tajos jums ir mūžīgā </a:t>
            </a:r>
            <a:r>
              <a:rPr lang="lv-LV" sz="2800" i="1" dirty="0" smtClean="0"/>
              <a:t>dzīvība</a:t>
            </a:r>
            <a:r>
              <a:rPr lang="lv-LV" sz="2800" dirty="0" smtClean="0"/>
              <a:t>.” (Jņ.5:39)</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10246"/>
                                        </p:tgtEl>
                                        <p:attrNameLst>
                                          <p:attrName>style.visibility</p:attrName>
                                        </p:attrNameLst>
                                      </p:cBhvr>
                                      <p:to>
                                        <p:strVal val="visible"/>
                                      </p:to>
                                    </p:set>
                                    <p:anim calcmode="lin" valueType="num">
                                      <p:cBhvr additive="base">
                                        <p:cTn id="15" dur="500" fill="hold"/>
                                        <p:tgtEl>
                                          <p:spTgt spid="10246"/>
                                        </p:tgtEl>
                                        <p:attrNameLst>
                                          <p:attrName>ppt_x</p:attrName>
                                        </p:attrNameLst>
                                      </p:cBhvr>
                                      <p:tavLst>
                                        <p:tav tm="0">
                                          <p:val>
                                            <p:strVal val="0-#ppt_w/2"/>
                                          </p:val>
                                        </p:tav>
                                        <p:tav tm="100000">
                                          <p:val>
                                            <p:strVal val="#ppt_x"/>
                                          </p:val>
                                        </p:tav>
                                      </p:tavLst>
                                    </p:anim>
                                    <p:anim calcmode="lin" valueType="num">
                                      <p:cBhvr additive="base">
                                        <p:cTn id="16" dur="500" fill="hold"/>
                                        <p:tgtEl>
                                          <p:spTgt spid="10246"/>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0246"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1268" name="Slide Number Placeholder 3"/>
          <p:cNvSpPr>
            <a:spLocks noGrp="1"/>
          </p:cNvSpPr>
          <p:nvPr>
            <p:ph type="sldNum" sz="quarter" idx="12"/>
          </p:nvPr>
        </p:nvSpPr>
        <p:spPr>
          <a:noFill/>
        </p:spPr>
        <p:txBody>
          <a:bodyPr/>
          <a:lstStyle/>
          <a:p>
            <a:fld id="{ACC73D38-9E93-4DD7-9B7F-666EA0B53FFB}" type="slidenum">
              <a:rPr lang="lv-LV" smtClean="0"/>
              <a:pPr/>
              <a:t>18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914400" y="0"/>
            <a:ext cx="8229600" cy="836613"/>
          </a:xfrm>
        </p:spPr>
        <p:txBody>
          <a:bodyPr/>
          <a:lstStyle/>
          <a:p>
            <a:pPr eaLnBrk="1" hangingPunct="1"/>
            <a:r>
              <a:rPr lang="lv-LV" b="1" smtClean="0">
                <a:solidFill>
                  <a:schemeClr val="tx1"/>
                </a:solidFill>
              </a:rPr>
              <a:t>Mt.2:1-12 Zvaigznes diena</a:t>
            </a:r>
          </a:p>
        </p:txBody>
      </p:sp>
      <p:sp>
        <p:nvSpPr>
          <p:cNvPr id="3075" name="Rectangle 3"/>
          <p:cNvSpPr>
            <a:spLocks noGrp="1" noChangeArrowheads="1"/>
          </p:cNvSpPr>
          <p:nvPr>
            <p:ph type="body" idx="1"/>
          </p:nvPr>
        </p:nvSpPr>
        <p:spPr>
          <a:xfrm>
            <a:off x="-323850" y="928688"/>
            <a:ext cx="9467850" cy="5929312"/>
          </a:xfrm>
        </p:spPr>
        <p:txBody>
          <a:bodyPr/>
          <a:lstStyle/>
          <a:p>
            <a:pPr algn="just">
              <a:buFontTx/>
              <a:buNone/>
            </a:pPr>
            <a:r>
              <a:rPr lang="lv-LV" sz="2000" smtClean="0"/>
              <a:t>     1 Kad Jēzus bija piedzimis Bētlemē, Jūdas ķēniņa Hēroda laikā, redzi, gudri vīri no austrumu zemes atnāca uz Jeruzālemi un sacīja: 2 "Kur ir jaunpiedzimušais Jūdu ķēniņš? Jo mēs Viņa zvaigzni redzējām austrumu zemē un atnācām Viņu pielūgt." 3 Kad ķēniņš Hērods to dzirdēja, tad viņš izbijās un visa Jeruzāleme līdz ar viņu. 4 Un, saaicinājis visus tautas augstos priesterus un rakstu mācītājus, viņš izzināja no tiem, kur Kristum būs piedzimt. 5 Un tie viņam sacīja: "Bētlemē, Jūdas zemē; jo tā raksta pravietis: 6 un tu, Bētleme, Jūdas zemē, tu nebūt neesi mazākā starp Jūdas cilts kungiem; jo no tevis nāks Valdnieks, kas ganīs Manu Israēla tautu." 7 Tad Hērods paslepen saaicināja gudros, sīki izjautāja tiem par zvaigznes atspīdēšanas laiku. 8 Un viņš tos sūtīja uz Bētlemi un sacīja: "Ejiet un ievāciet rūpīgi ziņas par to bērnu, un, kad jūs Viņu atradīsit, tad paziņojiet to man, ka arī es aizeju un Viņu pielūdzu." 9 To no ķēniņa dzirdējuši, tie aizgāja. Un redzi, zvaigzne, ko tie bija redzējuši austrumu zemē, gāja tiem pa priekšu un nostājās pār namu, kurā bija bērns. 10 Un, zvaigzni ieraudzījuši, tie priecājās ar varen lielu prieku. 11 Un, namā iegājuši, tie ieraudzīja bērnu līdz ar Mariju, Viņa māti, un tie nometās ceļos un Viņu pielūdza. Tad tie atvēra savas mantas un dāvāja Viņam zeltu, vīraku un mirres. 12 Un sapnī saņēmuši norādījumu pie Hēroda neatgriezties, tie aizgāja pa citu ceļu uz savu zemi. </a:t>
            </a:r>
            <a:endParaRPr lang="lv-LV" sz="2200" b="1" smtClean="0"/>
          </a:p>
        </p:txBody>
      </p:sp>
      <p:sp>
        <p:nvSpPr>
          <p:cNvPr id="3076"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3077" name="Picture 3" descr="DOVE019"/>
          <p:cNvPicPr>
            <a:picLocks noChangeAspect="1" noChangeArrowheads="1"/>
          </p:cNvPicPr>
          <p:nvPr/>
        </p:nvPicPr>
        <p:blipFill>
          <a:blip r:embed="rId2" cstate="print"/>
          <a:srcRect/>
          <a:stretch>
            <a:fillRect/>
          </a:stretch>
        </p:blipFill>
        <p:spPr bwMode="auto">
          <a:xfrm>
            <a:off x="0" y="0"/>
            <a:ext cx="860425" cy="981075"/>
          </a:xfrm>
          <a:prstGeom prst="rect">
            <a:avLst/>
          </a:prstGeom>
          <a:noFill/>
          <a:ln w="9525">
            <a:noFill/>
            <a:miter lim="800000"/>
            <a:headEnd/>
            <a:tailEnd/>
          </a:ln>
        </p:spPr>
      </p:pic>
      <p:sp>
        <p:nvSpPr>
          <p:cNvPr id="3078" name="Slide Number Placeholder 5"/>
          <p:cNvSpPr>
            <a:spLocks noGrp="1"/>
          </p:cNvSpPr>
          <p:nvPr>
            <p:ph type="sldNum" sz="quarter" idx="12"/>
          </p:nvPr>
        </p:nvSpPr>
        <p:spPr>
          <a:noFill/>
        </p:spPr>
        <p:txBody>
          <a:bodyPr/>
          <a:lstStyle/>
          <a:p>
            <a:fld id="{50C38A4A-03B4-4E81-BF76-F77C36D264C1}" type="slidenum">
              <a:rPr lang="lv-LV" smtClean="0"/>
              <a:pPr/>
              <a:t>2</a:t>
            </a:fld>
            <a:endParaRPr lang="lv-LV"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smtClean="0">
                <a:solidFill>
                  <a:schemeClr val="tx1"/>
                </a:solidFill>
              </a:rPr>
              <a:t>Ievads</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3</a:t>
            </a:fld>
            <a:endParaRPr lang="lv-LV" smtClean="0"/>
          </a:p>
        </p:txBody>
      </p:sp>
      <p:sp>
        <p:nvSpPr>
          <p:cNvPr id="4100" name="Rectangle 7"/>
          <p:cNvSpPr>
            <a:spLocks noChangeArrowheads="1"/>
          </p:cNvSpPr>
          <p:nvPr/>
        </p:nvSpPr>
        <p:spPr bwMode="auto">
          <a:xfrm>
            <a:off x="0" y="571500"/>
            <a:ext cx="9396536" cy="3108543"/>
          </a:xfrm>
          <a:prstGeom prst="rect">
            <a:avLst/>
          </a:prstGeom>
          <a:noFill/>
          <a:ln w="9525">
            <a:noFill/>
            <a:miter lim="800000"/>
            <a:headEnd/>
            <a:tailEnd/>
          </a:ln>
        </p:spPr>
        <p:txBody>
          <a:bodyPr wrap="square">
            <a:spAutoFit/>
          </a:bodyPr>
          <a:lstStyle/>
          <a:p>
            <a:pPr>
              <a:buFontTx/>
              <a:buChar char="•"/>
            </a:pPr>
            <a:r>
              <a:rPr lang="lv-LV" sz="2800" dirty="0" smtClean="0"/>
              <a:t>“</a:t>
            </a:r>
            <a:r>
              <a:rPr lang="lv-LV" sz="2800" b="1" i="1" dirty="0" smtClean="0"/>
              <a:t>Zvaigzne</a:t>
            </a:r>
            <a:r>
              <a:rPr lang="lv-LV" sz="2800" i="1" dirty="0" smtClean="0"/>
              <a:t> </a:t>
            </a:r>
            <a:r>
              <a:rPr lang="lv-LV" sz="2800" i="1" dirty="0" smtClean="0"/>
              <a:t>ņems sev ceļu no Jēkaba, un no </a:t>
            </a:r>
            <a:r>
              <a:rPr lang="lv-LV" sz="2800" i="1" dirty="0" err="1" smtClean="0"/>
              <a:t>Israēla</a:t>
            </a:r>
            <a:r>
              <a:rPr lang="lv-LV" sz="2800" i="1" dirty="0" smtClean="0"/>
              <a:t> celsies </a:t>
            </a:r>
            <a:r>
              <a:rPr lang="lv-LV" sz="2800" i="1" dirty="0" smtClean="0"/>
              <a:t>Scepteris</a:t>
            </a:r>
            <a:r>
              <a:rPr lang="lv-LV" sz="2800" dirty="0" smtClean="0"/>
              <a:t>” (4.Moz.24:17) </a:t>
            </a:r>
            <a:endParaRPr lang="lv-LV" sz="2800" dirty="0"/>
          </a:p>
          <a:p>
            <a:pPr>
              <a:buFontTx/>
              <a:buChar char="•"/>
            </a:pPr>
            <a:r>
              <a:rPr lang="lv-LV" sz="2800" b="1" dirty="0" smtClean="0"/>
              <a:t>Dienā</a:t>
            </a:r>
            <a:r>
              <a:rPr lang="lv-LV" sz="2800" dirty="0" smtClean="0"/>
              <a:t>, kad </a:t>
            </a:r>
            <a:r>
              <a:rPr lang="lv-LV" sz="2800" b="1" dirty="0" smtClean="0"/>
              <a:t>Jēzus piedzima</a:t>
            </a:r>
            <a:r>
              <a:rPr lang="lv-LV" sz="2800" dirty="0" smtClean="0"/>
              <a:t>, pie debesīm </a:t>
            </a:r>
            <a:r>
              <a:rPr lang="lv-LV" sz="2800" b="1" dirty="0" smtClean="0"/>
              <a:t>parādījās jauna zvaigzne</a:t>
            </a:r>
            <a:r>
              <a:rPr lang="lv-LV" sz="2800" dirty="0" smtClean="0"/>
              <a:t>. Šī zvaigzne vēstīja par </a:t>
            </a:r>
            <a:r>
              <a:rPr lang="lv-LV" sz="2800" b="1" dirty="0" smtClean="0"/>
              <a:t>īpašu notikumu</a:t>
            </a:r>
            <a:r>
              <a:rPr lang="lv-LV" sz="2800" dirty="0" smtClean="0"/>
              <a:t>.</a:t>
            </a:r>
          </a:p>
          <a:p>
            <a:pPr>
              <a:buFontTx/>
              <a:buChar char="•"/>
            </a:pPr>
            <a:r>
              <a:rPr lang="lv-LV" sz="2800" b="1" dirty="0" smtClean="0"/>
              <a:t>Jūdi</a:t>
            </a:r>
            <a:r>
              <a:rPr lang="lv-LV" sz="2800" dirty="0" smtClean="0"/>
              <a:t> šo </a:t>
            </a:r>
            <a:r>
              <a:rPr lang="lv-LV" sz="2800" b="1" dirty="0" smtClean="0"/>
              <a:t>notikumu palaida garām</a:t>
            </a:r>
            <a:r>
              <a:rPr lang="lv-LV" sz="2800" dirty="0" smtClean="0"/>
              <a:t>, bet austrumu </a:t>
            </a:r>
            <a:r>
              <a:rPr lang="lv-LV" sz="2800" b="1" dirty="0" smtClean="0"/>
              <a:t>gudrie</a:t>
            </a:r>
            <a:r>
              <a:rPr lang="lv-LV" sz="2800" dirty="0" smtClean="0"/>
              <a:t> </a:t>
            </a:r>
            <a:r>
              <a:rPr lang="lv-LV" sz="2800" b="1" dirty="0" smtClean="0"/>
              <a:t>vīri</a:t>
            </a:r>
            <a:r>
              <a:rPr lang="lv-LV" sz="2800" dirty="0" smtClean="0"/>
              <a:t> to </a:t>
            </a:r>
            <a:r>
              <a:rPr lang="lv-LV" sz="2800" b="1" dirty="0" smtClean="0"/>
              <a:t>pamanīja</a:t>
            </a:r>
            <a:r>
              <a:rPr lang="lv-LV" sz="2800" dirty="0" smtClean="0"/>
              <a:t> un devās </a:t>
            </a:r>
            <a:r>
              <a:rPr lang="lv-LV" sz="2800" b="1" dirty="0" smtClean="0"/>
              <a:t>sveikt jaundzimušo ķēniņu</a:t>
            </a:r>
            <a:r>
              <a:rPr lang="lv-LV" sz="2800" dirty="0" smtClean="0"/>
              <a:t>, </a:t>
            </a:r>
            <a:r>
              <a:rPr lang="lv-LV" sz="2800" b="1" dirty="0" smtClean="0"/>
              <a:t>ceļā</a:t>
            </a:r>
            <a:r>
              <a:rPr lang="lv-LV" sz="2800" dirty="0" smtClean="0"/>
              <a:t> pavadīdami apmēram </a:t>
            </a:r>
            <a:r>
              <a:rPr lang="lv-LV" sz="2800" b="1" dirty="0" smtClean="0"/>
              <a:t>2</a:t>
            </a:r>
            <a:r>
              <a:rPr lang="lv-LV" sz="2800" dirty="0" smtClean="0"/>
              <a:t> </a:t>
            </a:r>
            <a:r>
              <a:rPr lang="lv-LV" sz="2800" b="1" dirty="0" smtClean="0"/>
              <a:t>nedēļas</a:t>
            </a:r>
            <a:r>
              <a:rPr lang="lv-LV" sz="2800" dirty="0" smtClean="0"/>
              <a:t>.</a:t>
            </a:r>
            <a:endParaRPr lang="lv-LV" sz="2800" dirty="0"/>
          </a:p>
        </p:txBody>
      </p:sp>
      <p:pic>
        <p:nvPicPr>
          <p:cNvPr id="23554" name="Picture 2" descr="Image result for epiphany"/>
          <p:cNvPicPr>
            <a:picLocks noChangeAspect="1" noChangeArrowheads="1"/>
          </p:cNvPicPr>
          <p:nvPr/>
        </p:nvPicPr>
        <p:blipFill>
          <a:blip r:embed="rId2" cstate="print"/>
          <a:srcRect/>
          <a:stretch>
            <a:fillRect/>
          </a:stretch>
        </p:blipFill>
        <p:spPr bwMode="auto">
          <a:xfrm>
            <a:off x="500034" y="3561158"/>
            <a:ext cx="7810500" cy="33242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4"/>
                                        </p:tgtEl>
                                        <p:attrNameLst>
                                          <p:attrName>style.visibility</p:attrName>
                                        </p:attrNameLst>
                                      </p:cBhvr>
                                      <p:to>
                                        <p:strVal val="visible"/>
                                      </p:to>
                                    </p:set>
                                    <p:animEffect transition="in" filter="fade">
                                      <p:cBhvr>
                                        <p:cTn id="11" dur="2000"/>
                                        <p:tgtEl>
                                          <p:spTgt spid="23554"/>
                                        </p:tgtEl>
                                      </p:cBhvr>
                                    </p:animEffect>
                                  </p:childTnLst>
                                </p:cTn>
                              </p:par>
                            </p:childTnLst>
                          </p:cTn>
                        </p:par>
                        <p:par>
                          <p:cTn id="12" fill="hold">
                            <p:stCondLst>
                              <p:cond delay="2000"/>
                            </p:stCondLst>
                            <p:childTnLst>
                              <p:par>
                                <p:cTn id="13" presetID="2" presetClass="entr" presetSubtype="8" fill="hold" nodeType="afterEffect">
                                  <p:stCondLst>
                                    <p:cond delay="0"/>
                                  </p:stCondLst>
                                  <p:childTnLst>
                                    <p:set>
                                      <p:cBhvr>
                                        <p:cTn id="14" dur="1" fill="hold">
                                          <p:stCondLst>
                                            <p:cond delay="0"/>
                                          </p:stCondLst>
                                        </p:cTn>
                                        <p:tgtEl>
                                          <p:spTgt spid="4100">
                                            <p:txEl>
                                              <p:pRg st="0" end="0"/>
                                            </p:txEl>
                                          </p:spTgt>
                                        </p:tgtEl>
                                        <p:attrNameLst>
                                          <p:attrName>style.visibility</p:attrName>
                                        </p:attrNameLst>
                                      </p:cBhvr>
                                      <p:to>
                                        <p:strVal val="visible"/>
                                      </p:to>
                                    </p:set>
                                    <p:anim calcmode="lin" valueType="num">
                                      <p:cBhvr additive="base">
                                        <p:cTn id="15"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8" fill="hold" nodeType="afterEffect">
                                  <p:stCondLst>
                                    <p:cond delay="0"/>
                                  </p:stCondLst>
                                  <p:childTnLst>
                                    <p:set>
                                      <p:cBhvr>
                                        <p:cTn id="19" dur="1" fill="hold">
                                          <p:stCondLst>
                                            <p:cond delay="0"/>
                                          </p:stCondLst>
                                        </p:cTn>
                                        <p:tgtEl>
                                          <p:spTgt spid="4100">
                                            <p:txEl>
                                              <p:pRg st="1" end="1"/>
                                            </p:txEl>
                                          </p:spTgt>
                                        </p:tgtEl>
                                        <p:attrNameLst>
                                          <p:attrName>style.visibility</p:attrName>
                                        </p:attrNameLst>
                                      </p:cBhvr>
                                      <p:to>
                                        <p:strVal val="visible"/>
                                      </p:to>
                                    </p:set>
                                    <p:anim calcmode="lin" valueType="num">
                                      <p:cBhvr additive="base">
                                        <p:cTn id="20" dur="500" fill="hold"/>
                                        <p:tgtEl>
                                          <p:spTgt spid="4100">
                                            <p:txEl>
                                              <p:pRg st="1" end="1"/>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4100">
                                            <p:txEl>
                                              <p:pRg st="1" end="1"/>
                                            </p:txEl>
                                          </p:spTgt>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 presetClass="entr" presetSubtype="8" fill="hold" nodeType="afterEffect">
                                  <p:stCondLst>
                                    <p:cond delay="0"/>
                                  </p:stCondLst>
                                  <p:childTnLst>
                                    <p:set>
                                      <p:cBhvr>
                                        <p:cTn id="24" dur="1" fill="hold">
                                          <p:stCondLst>
                                            <p:cond delay="0"/>
                                          </p:stCondLst>
                                        </p:cTn>
                                        <p:tgtEl>
                                          <p:spTgt spid="4100">
                                            <p:txEl>
                                              <p:pRg st="2" end="2"/>
                                            </p:txEl>
                                          </p:spTgt>
                                        </p:tgtEl>
                                        <p:attrNameLst>
                                          <p:attrName>style.visibility</p:attrName>
                                        </p:attrNameLst>
                                      </p:cBhvr>
                                      <p:to>
                                        <p:strVal val="visible"/>
                                      </p:to>
                                    </p:set>
                                    <p:anim calcmode="lin" valueType="num">
                                      <p:cBhvr additive="base">
                                        <p:cTn id="25" dur="500" fill="hold"/>
                                        <p:tgtEl>
                                          <p:spTgt spid="4100">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00">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Ko atklāj mums šis notikums?</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4</a:t>
            </a:fld>
            <a:endParaRPr lang="lv-LV" smtClean="0"/>
          </a:p>
        </p:txBody>
      </p:sp>
      <p:sp>
        <p:nvSpPr>
          <p:cNvPr id="4100" name="Rectangle 7"/>
          <p:cNvSpPr>
            <a:spLocks noChangeArrowheads="1"/>
          </p:cNvSpPr>
          <p:nvPr/>
        </p:nvSpPr>
        <p:spPr bwMode="auto">
          <a:xfrm>
            <a:off x="0" y="571500"/>
            <a:ext cx="9144000" cy="1800493"/>
          </a:xfrm>
          <a:prstGeom prst="rect">
            <a:avLst/>
          </a:prstGeom>
          <a:noFill/>
          <a:ln w="9525">
            <a:noFill/>
            <a:miter lim="800000"/>
            <a:headEnd/>
            <a:tailEnd/>
          </a:ln>
        </p:spPr>
        <p:txBody>
          <a:bodyPr wrap="square">
            <a:spAutoFit/>
          </a:bodyPr>
          <a:lstStyle/>
          <a:p>
            <a:r>
              <a:rPr lang="lv-LV" sz="2800" dirty="0" smtClean="0"/>
              <a:t>Šis notikums mums atklāj, ka </a:t>
            </a:r>
            <a:r>
              <a:rPr lang="lv-LV" sz="2800" b="1" dirty="0" smtClean="0"/>
              <a:t>Dieva Dēls </a:t>
            </a:r>
            <a:r>
              <a:rPr lang="lv-LV" sz="2800" dirty="0" smtClean="0"/>
              <a:t>nav nācis </a:t>
            </a:r>
            <a:r>
              <a:rPr lang="lv-LV" sz="2800" b="1" dirty="0" smtClean="0"/>
              <a:t>tikai pie jūdiem</a:t>
            </a:r>
            <a:r>
              <a:rPr lang="lv-LV" sz="2800" dirty="0" smtClean="0"/>
              <a:t>, bet ka arī </a:t>
            </a:r>
            <a:r>
              <a:rPr lang="lv-LV" sz="2800" b="1" dirty="0" smtClean="0"/>
              <a:t>pagāni nāks pie ticības!</a:t>
            </a:r>
          </a:p>
          <a:p>
            <a:r>
              <a:rPr lang="lv-LV" sz="1500" dirty="0" smtClean="0"/>
              <a:t> </a:t>
            </a:r>
          </a:p>
          <a:p>
            <a:pPr algn="ctr"/>
            <a:r>
              <a:rPr lang="lv-LV" sz="4000" b="1" dirty="0" smtClean="0"/>
              <a:t>Jēzus ir visas pasaules pestītājs!</a:t>
            </a:r>
            <a:endParaRPr lang="lv-LV" sz="4000" b="1" dirty="0"/>
          </a:p>
        </p:txBody>
      </p:sp>
      <p:pic>
        <p:nvPicPr>
          <p:cNvPr id="26626" name="Picture 2" descr="Globe Cross Images, Stock Photos &amp;amp; Vectors | Shutterstock"/>
          <p:cNvPicPr>
            <a:picLocks noChangeAspect="1" noChangeArrowheads="1"/>
          </p:cNvPicPr>
          <p:nvPr/>
        </p:nvPicPr>
        <p:blipFill>
          <a:blip r:embed="rId2" cstate="print"/>
          <a:srcRect b="6824"/>
          <a:stretch>
            <a:fillRect/>
          </a:stretch>
        </p:blipFill>
        <p:spPr bwMode="auto">
          <a:xfrm>
            <a:off x="971600" y="2348880"/>
            <a:ext cx="7171134" cy="4509120"/>
          </a:xfrm>
          <a:prstGeom prst="rect">
            <a:avLst/>
          </a:prstGeom>
          <a:ln>
            <a:noFill/>
          </a:ln>
          <a:effectLst>
            <a:softEdge rad="112500"/>
          </a:effectLst>
        </p:spPr>
      </p:pic>
      <p:pic>
        <p:nvPicPr>
          <p:cNvPr id="7" name="Picture 6"/>
          <p:cNvPicPr>
            <a:picLocks noChangeAspect="1" noChangeArrowheads="1"/>
          </p:cNvPicPr>
          <p:nvPr/>
        </p:nvPicPr>
        <p:blipFill>
          <a:blip r:embed="rId3" cstate="print"/>
          <a:srcRect b="14709"/>
          <a:stretch>
            <a:fillRect/>
          </a:stretch>
        </p:blipFill>
        <p:spPr bwMode="auto">
          <a:xfrm>
            <a:off x="3347864" y="2420888"/>
            <a:ext cx="2571736" cy="28083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8" fill="hold" nodeType="afterEffect">
                                  <p:stCondLst>
                                    <p:cond delay="0"/>
                                  </p:stCondLst>
                                  <p:childTnLst>
                                    <p:set>
                                      <p:cBhvr>
                                        <p:cTn id="14" dur="1" fill="hold">
                                          <p:stCondLst>
                                            <p:cond delay="0"/>
                                          </p:stCondLst>
                                        </p:cTn>
                                        <p:tgtEl>
                                          <p:spTgt spid="4100">
                                            <p:txEl>
                                              <p:pRg st="0" end="0"/>
                                            </p:txEl>
                                          </p:spTgt>
                                        </p:tgtEl>
                                        <p:attrNameLst>
                                          <p:attrName>style.visibility</p:attrName>
                                        </p:attrNameLst>
                                      </p:cBhvr>
                                      <p:to>
                                        <p:strVal val="visible"/>
                                      </p:to>
                                    </p:set>
                                    <p:anim calcmode="lin" valueType="num">
                                      <p:cBhvr additive="base">
                                        <p:cTn id="15"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100">
                                            <p:txEl>
                                              <p:pRg st="2" end="2"/>
                                            </p:txEl>
                                          </p:spTgt>
                                        </p:tgtEl>
                                        <p:attrNameLst>
                                          <p:attrName>style.visibility</p:attrName>
                                        </p:attrNameLst>
                                      </p:cBhvr>
                                      <p:to>
                                        <p:strVal val="visible"/>
                                      </p:to>
                                    </p:set>
                                    <p:anim calcmode="lin" valueType="num">
                                      <p:cBhvr additive="base">
                                        <p:cTn id="20" dur="500" fill="hold"/>
                                        <p:tgtEl>
                                          <p:spTgt spid="4100">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10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8" presetClass="entr" presetSubtype="32"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diamond(out)">
                                      <p:cBhvr>
                                        <p:cTn id="2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Kas ir šie austrumu gudrie?</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5</a:t>
            </a:fld>
            <a:endParaRPr lang="lv-LV" smtClean="0"/>
          </a:p>
        </p:txBody>
      </p:sp>
      <p:sp>
        <p:nvSpPr>
          <p:cNvPr id="4100" name="Rectangle 7"/>
          <p:cNvSpPr>
            <a:spLocks noChangeArrowheads="1"/>
          </p:cNvSpPr>
          <p:nvPr/>
        </p:nvSpPr>
        <p:spPr bwMode="auto">
          <a:xfrm>
            <a:off x="35496" y="3284984"/>
            <a:ext cx="2808312" cy="830997"/>
          </a:xfrm>
          <a:prstGeom prst="rect">
            <a:avLst/>
          </a:prstGeom>
          <a:noFill/>
          <a:ln w="9525">
            <a:noFill/>
            <a:miter lim="800000"/>
            <a:headEnd/>
            <a:tailEnd/>
          </a:ln>
        </p:spPr>
        <p:txBody>
          <a:bodyPr wrap="square">
            <a:spAutoFit/>
          </a:bodyPr>
          <a:lstStyle/>
          <a:p>
            <a:pPr algn="ctr"/>
            <a:r>
              <a:rPr lang="lv-LV" sz="2400" b="1" dirty="0" smtClean="0"/>
              <a:t>Nav</a:t>
            </a:r>
            <a:r>
              <a:rPr lang="lv-LV" sz="2400" dirty="0" smtClean="0"/>
              <a:t> </a:t>
            </a:r>
            <a:r>
              <a:rPr lang="lv-LV" sz="2400" b="1" dirty="0" smtClean="0"/>
              <a:t>austrumu reli</a:t>
            </a:r>
            <a:r>
              <a:rPr lang="lv-LV" sz="2400" b="1" dirty="0" smtClean="0"/>
              <a:t>ģiju pārstāvji</a:t>
            </a:r>
            <a:r>
              <a:rPr lang="lv-LV" sz="2400" b="1" dirty="0" smtClean="0"/>
              <a:t> </a:t>
            </a:r>
            <a:endParaRPr lang="lv-LV" sz="2400" b="1" dirty="0"/>
          </a:p>
        </p:txBody>
      </p:sp>
      <p:pic>
        <p:nvPicPr>
          <p:cNvPr id="24580" name="Picture 4" descr="Stream of Consciousness: Are the stars out tonight? | The nativity story,  Three wise men, Wise man costume"/>
          <p:cNvPicPr>
            <a:picLocks noChangeAspect="1" noChangeArrowheads="1"/>
          </p:cNvPicPr>
          <p:nvPr/>
        </p:nvPicPr>
        <p:blipFill>
          <a:blip r:embed="rId2" cstate="print"/>
          <a:srcRect b="19318"/>
          <a:stretch>
            <a:fillRect/>
          </a:stretch>
        </p:blipFill>
        <p:spPr bwMode="auto">
          <a:xfrm>
            <a:off x="1403648" y="692696"/>
            <a:ext cx="5532107" cy="2592288"/>
          </a:xfrm>
          <a:prstGeom prst="rect">
            <a:avLst/>
          </a:prstGeom>
          <a:ln>
            <a:noFill/>
          </a:ln>
          <a:effectLst>
            <a:softEdge rad="112500"/>
          </a:effectLst>
        </p:spPr>
      </p:pic>
      <p:pic>
        <p:nvPicPr>
          <p:cNvPr id="24582" name="Picture 6" descr="AN ANTITHESIS OF RELIGION – Science by Elvince Ager"/>
          <p:cNvPicPr>
            <a:picLocks noChangeAspect="1" noChangeArrowheads="1"/>
          </p:cNvPicPr>
          <p:nvPr/>
        </p:nvPicPr>
        <p:blipFill>
          <a:blip r:embed="rId3" cstate="print"/>
          <a:srcRect/>
          <a:stretch>
            <a:fillRect/>
          </a:stretch>
        </p:blipFill>
        <p:spPr bwMode="auto">
          <a:xfrm>
            <a:off x="35496" y="4077072"/>
            <a:ext cx="2857500" cy="2780928"/>
          </a:xfrm>
          <a:prstGeom prst="ellipse">
            <a:avLst/>
          </a:prstGeom>
          <a:ln>
            <a:noFill/>
          </a:ln>
          <a:effectLst>
            <a:softEdge rad="112500"/>
          </a:effectLst>
        </p:spPr>
      </p:pic>
      <p:sp>
        <p:nvSpPr>
          <p:cNvPr id="11" name="Rectangle 7"/>
          <p:cNvSpPr>
            <a:spLocks noChangeArrowheads="1"/>
          </p:cNvSpPr>
          <p:nvPr/>
        </p:nvSpPr>
        <p:spPr bwMode="auto">
          <a:xfrm>
            <a:off x="3059832" y="3284984"/>
            <a:ext cx="2808312" cy="830997"/>
          </a:xfrm>
          <a:prstGeom prst="rect">
            <a:avLst/>
          </a:prstGeom>
          <a:noFill/>
          <a:ln w="9525">
            <a:noFill/>
            <a:miter lim="800000"/>
            <a:headEnd/>
            <a:tailEnd/>
          </a:ln>
        </p:spPr>
        <p:txBody>
          <a:bodyPr wrap="square">
            <a:spAutoFit/>
          </a:bodyPr>
          <a:lstStyle/>
          <a:p>
            <a:pPr algn="ctr"/>
            <a:r>
              <a:rPr lang="lv-LV" sz="2400" b="1" dirty="0" smtClean="0"/>
              <a:t>Zinātnieki</a:t>
            </a:r>
          </a:p>
          <a:p>
            <a:pPr algn="ctr"/>
            <a:r>
              <a:rPr lang="lv-LV" sz="2400" b="1" dirty="0" smtClean="0"/>
              <a:t>Astronomi</a:t>
            </a:r>
            <a:endParaRPr lang="lv-LV" sz="2400" b="1" dirty="0"/>
          </a:p>
        </p:txBody>
      </p:sp>
      <p:pic>
        <p:nvPicPr>
          <p:cNvPr id="24584" name="Picture 8" descr="10 Top Astronomers from the Ancient World -"/>
          <p:cNvPicPr>
            <a:picLocks noChangeAspect="1" noChangeArrowheads="1"/>
          </p:cNvPicPr>
          <p:nvPr/>
        </p:nvPicPr>
        <p:blipFill>
          <a:blip r:embed="rId4" cstate="print"/>
          <a:srcRect l="28160"/>
          <a:stretch>
            <a:fillRect/>
          </a:stretch>
        </p:blipFill>
        <p:spPr bwMode="auto">
          <a:xfrm>
            <a:off x="2915817" y="4082297"/>
            <a:ext cx="3024336" cy="2731079"/>
          </a:xfrm>
          <a:prstGeom prst="rect">
            <a:avLst/>
          </a:prstGeom>
          <a:ln>
            <a:noFill/>
          </a:ln>
          <a:effectLst>
            <a:softEdge rad="112500"/>
          </a:effectLst>
        </p:spPr>
      </p:pic>
      <p:sp>
        <p:nvSpPr>
          <p:cNvPr id="13" name="Rectangle 7"/>
          <p:cNvSpPr>
            <a:spLocks noChangeArrowheads="1"/>
          </p:cNvSpPr>
          <p:nvPr/>
        </p:nvSpPr>
        <p:spPr bwMode="auto">
          <a:xfrm>
            <a:off x="6335688" y="3645024"/>
            <a:ext cx="2808312" cy="461665"/>
          </a:xfrm>
          <a:prstGeom prst="rect">
            <a:avLst/>
          </a:prstGeom>
          <a:noFill/>
          <a:ln w="9525">
            <a:noFill/>
            <a:miter lim="800000"/>
            <a:headEnd/>
            <a:tailEnd/>
          </a:ln>
        </p:spPr>
        <p:txBody>
          <a:bodyPr wrap="square">
            <a:spAutoFit/>
          </a:bodyPr>
          <a:lstStyle/>
          <a:p>
            <a:pPr algn="ctr"/>
            <a:r>
              <a:rPr lang="lv-LV" sz="2400" b="1" dirty="0" smtClean="0"/>
              <a:t>Pagānu kristieši</a:t>
            </a:r>
            <a:endParaRPr lang="lv-LV" sz="2400" b="1" dirty="0"/>
          </a:p>
        </p:txBody>
      </p:sp>
      <p:pic>
        <p:nvPicPr>
          <p:cNvPr id="24588" name="Picture 12" descr="World&amp;#39;s most committed Christians live in Africa, Latin America, U.S. | Pew  Research Center"/>
          <p:cNvPicPr>
            <a:picLocks noChangeAspect="1" noChangeArrowheads="1"/>
          </p:cNvPicPr>
          <p:nvPr/>
        </p:nvPicPr>
        <p:blipFill>
          <a:blip r:embed="rId5" cstate="print"/>
          <a:srcRect/>
          <a:stretch>
            <a:fillRect/>
          </a:stretch>
        </p:blipFill>
        <p:spPr bwMode="auto">
          <a:xfrm>
            <a:off x="6228184" y="4293096"/>
            <a:ext cx="2915816" cy="22322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80"/>
                                        </p:tgtEl>
                                        <p:attrNameLst>
                                          <p:attrName>style.visibility</p:attrName>
                                        </p:attrNameLst>
                                      </p:cBhvr>
                                      <p:to>
                                        <p:strVal val="visible"/>
                                      </p:to>
                                    </p:set>
                                    <p:animEffect transition="in" filter="fade">
                                      <p:cBhvr>
                                        <p:cTn id="11" dur="2000"/>
                                        <p:tgtEl>
                                          <p:spTgt spid="24580"/>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4100"/>
                                        </p:tgtEl>
                                        <p:attrNameLst>
                                          <p:attrName>style.visibility</p:attrName>
                                        </p:attrNameLst>
                                      </p:cBhvr>
                                      <p:to>
                                        <p:strVal val="visible"/>
                                      </p:to>
                                    </p:set>
                                    <p:anim calcmode="lin" valueType="num">
                                      <p:cBhvr additive="base">
                                        <p:cTn id="15" dur="500" fill="hold"/>
                                        <p:tgtEl>
                                          <p:spTgt spid="4100"/>
                                        </p:tgtEl>
                                        <p:attrNameLst>
                                          <p:attrName>ppt_x</p:attrName>
                                        </p:attrNameLst>
                                      </p:cBhvr>
                                      <p:tavLst>
                                        <p:tav tm="0">
                                          <p:val>
                                            <p:strVal val="0-#ppt_w/2"/>
                                          </p:val>
                                        </p:tav>
                                        <p:tav tm="100000">
                                          <p:val>
                                            <p:strVal val="#ppt_x"/>
                                          </p:val>
                                        </p:tav>
                                      </p:tavLst>
                                    </p:anim>
                                    <p:anim calcmode="lin" valueType="num">
                                      <p:cBhvr additive="base">
                                        <p:cTn id="16" dur="500" fill="hold"/>
                                        <p:tgtEl>
                                          <p:spTgt spid="4100"/>
                                        </p:tgtEl>
                                        <p:attrNameLst>
                                          <p:attrName>ppt_y</p:attrName>
                                        </p:attrNameLst>
                                      </p:cBhvr>
                                      <p:tavLst>
                                        <p:tav tm="0">
                                          <p:val>
                                            <p:strVal val="#ppt_y"/>
                                          </p:val>
                                        </p:tav>
                                        <p:tav tm="100000">
                                          <p:val>
                                            <p:strVal val="#ppt_y"/>
                                          </p:val>
                                        </p:tav>
                                      </p:tavLst>
                                    </p:anim>
                                  </p:childTnLst>
                                </p:cTn>
                              </p:par>
                              <p:par>
                                <p:cTn id="17" presetID="8" presetClass="entr" presetSubtype="32" fill="hold" nodeType="withEffect">
                                  <p:stCondLst>
                                    <p:cond delay="0"/>
                                  </p:stCondLst>
                                  <p:childTnLst>
                                    <p:set>
                                      <p:cBhvr>
                                        <p:cTn id="18" dur="1" fill="hold">
                                          <p:stCondLst>
                                            <p:cond delay="0"/>
                                          </p:stCondLst>
                                        </p:cTn>
                                        <p:tgtEl>
                                          <p:spTgt spid="24582"/>
                                        </p:tgtEl>
                                        <p:attrNameLst>
                                          <p:attrName>style.visibility</p:attrName>
                                        </p:attrNameLst>
                                      </p:cBhvr>
                                      <p:to>
                                        <p:strVal val="visible"/>
                                      </p:to>
                                    </p:set>
                                    <p:animEffect transition="in" filter="diamond(out)">
                                      <p:cBhvr>
                                        <p:cTn id="19" dur="2000"/>
                                        <p:tgtEl>
                                          <p:spTgt spid="2458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par>
                                <p:cTn id="26" presetID="8" presetClass="entr" presetSubtype="16" fill="hold" nodeType="withEffect">
                                  <p:stCondLst>
                                    <p:cond delay="0"/>
                                  </p:stCondLst>
                                  <p:childTnLst>
                                    <p:set>
                                      <p:cBhvr>
                                        <p:cTn id="27" dur="1" fill="hold">
                                          <p:stCondLst>
                                            <p:cond delay="0"/>
                                          </p:stCondLst>
                                        </p:cTn>
                                        <p:tgtEl>
                                          <p:spTgt spid="24584"/>
                                        </p:tgtEl>
                                        <p:attrNameLst>
                                          <p:attrName>style.visibility</p:attrName>
                                        </p:attrNameLst>
                                      </p:cBhvr>
                                      <p:to>
                                        <p:strVal val="visible"/>
                                      </p:to>
                                    </p:set>
                                    <p:animEffect transition="in" filter="diamond(in)">
                                      <p:cBhvr>
                                        <p:cTn id="28" dur="2000"/>
                                        <p:tgtEl>
                                          <p:spTgt spid="24584"/>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par>
                                <p:cTn id="35" presetID="8" presetClass="entr" presetSubtype="16" fill="hold" nodeType="withEffect">
                                  <p:stCondLst>
                                    <p:cond delay="0"/>
                                  </p:stCondLst>
                                  <p:childTnLst>
                                    <p:set>
                                      <p:cBhvr>
                                        <p:cTn id="36" dur="1" fill="hold">
                                          <p:stCondLst>
                                            <p:cond delay="0"/>
                                          </p:stCondLst>
                                        </p:cTn>
                                        <p:tgtEl>
                                          <p:spTgt spid="24588"/>
                                        </p:tgtEl>
                                        <p:attrNameLst>
                                          <p:attrName>style.visibility</p:attrName>
                                        </p:attrNameLst>
                                      </p:cBhvr>
                                      <p:to>
                                        <p:strVal val="visible"/>
                                      </p:to>
                                    </p:set>
                                    <p:animEffect transition="in" filter="diamond(in)">
                                      <p:cBhvr>
                                        <p:cTn id="37" dur="2000"/>
                                        <p:tgtEl>
                                          <p:spTgt spid="245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4100" grpId="0"/>
      <p:bldP spid="11"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Ticīgie austrumu vīri</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6</a:t>
            </a:fld>
            <a:endParaRPr lang="lv-LV" smtClean="0"/>
          </a:p>
        </p:txBody>
      </p:sp>
      <p:pic>
        <p:nvPicPr>
          <p:cNvPr id="25602" name="Picture 2" descr="How many wise men were there, and were they really kings? – Adventist Record"/>
          <p:cNvPicPr>
            <a:picLocks noChangeAspect="1" noChangeArrowheads="1"/>
          </p:cNvPicPr>
          <p:nvPr/>
        </p:nvPicPr>
        <p:blipFill>
          <a:blip r:embed="rId2" cstate="print"/>
          <a:srcRect/>
          <a:stretch>
            <a:fillRect/>
          </a:stretch>
        </p:blipFill>
        <p:spPr bwMode="auto">
          <a:xfrm>
            <a:off x="107504" y="1700808"/>
            <a:ext cx="8930702" cy="5023520"/>
          </a:xfrm>
          <a:prstGeom prst="rect">
            <a:avLst/>
          </a:prstGeom>
          <a:ln>
            <a:noFill/>
          </a:ln>
          <a:effectLst>
            <a:softEdge rad="112500"/>
          </a:effectLst>
        </p:spPr>
      </p:pic>
      <p:sp>
        <p:nvSpPr>
          <p:cNvPr id="7" name="Rectangle 3"/>
          <p:cNvSpPr txBox="1">
            <a:spLocks noChangeArrowheads="1"/>
          </p:cNvSpPr>
          <p:nvPr/>
        </p:nvSpPr>
        <p:spPr bwMode="auto">
          <a:xfrm>
            <a:off x="-323850" y="704106"/>
            <a:ext cx="9467850" cy="1428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Tx/>
              <a:buNone/>
              <a:tabLst/>
              <a:defRPr/>
            </a:pPr>
            <a:r>
              <a:rPr kumimoji="0" lang="lv-LV" sz="2600" b="0" i="1" u="none" strike="noStrike" kern="0" cap="none" spc="0" normalizeH="0" baseline="0" noProof="0" dirty="0" smtClean="0">
                <a:ln>
                  <a:noFill/>
                </a:ln>
                <a:solidFill>
                  <a:schemeClr val="tx1"/>
                </a:solidFill>
                <a:effectLst/>
                <a:uLnTx/>
                <a:uFillTx/>
                <a:latin typeface="+mn-lt"/>
                <a:ea typeface="+mn-ea"/>
                <a:cs typeface="+mn-cs"/>
              </a:rPr>
              <a:t>    2 "Kur ir jaunpiedzimušais Jūdu ķēniņš? Jo mēs Viņa zvaigzni redzējām austrumu zemē un atnācām Viņu pielūgt."</a:t>
            </a:r>
            <a:endParaRPr kumimoji="0" lang="lv-LV" sz="3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5602"/>
                                        </p:tgtEl>
                                        <p:attrNameLst>
                                          <p:attrName>style.visibility</p:attrName>
                                        </p:attrNameLst>
                                      </p:cBhvr>
                                      <p:to>
                                        <p:strVal val="visible"/>
                                      </p:to>
                                    </p:set>
                                    <p:animEffect transition="in" filter="fade">
                                      <p:cBhvr>
                                        <p:cTn id="17" dur="2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260648"/>
            <a:ext cx="9144000" cy="692150"/>
          </a:xfrm>
        </p:spPr>
        <p:txBody>
          <a:bodyPr/>
          <a:lstStyle/>
          <a:p>
            <a:pPr eaLnBrk="1" hangingPunct="1"/>
            <a:r>
              <a:rPr lang="lv-LV" b="1" dirty="0" smtClean="0">
                <a:solidFill>
                  <a:schemeClr val="tx1"/>
                </a:solidFill>
              </a:rPr>
              <a:t>No kurienes austrumu vīriem ticība uz Kristu?</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7</a:t>
            </a:fld>
            <a:endParaRPr lang="lv-LV" smtClean="0"/>
          </a:p>
        </p:txBody>
      </p:sp>
      <p:sp>
        <p:nvSpPr>
          <p:cNvPr id="6" name="Rectangle 5"/>
          <p:cNvSpPr>
            <a:spLocks noChangeArrowheads="1"/>
          </p:cNvSpPr>
          <p:nvPr/>
        </p:nvSpPr>
        <p:spPr bwMode="auto">
          <a:xfrm>
            <a:off x="0" y="1268760"/>
            <a:ext cx="9144000" cy="1046440"/>
          </a:xfrm>
          <a:prstGeom prst="rect">
            <a:avLst/>
          </a:prstGeom>
          <a:noFill/>
          <a:ln w="9525">
            <a:noFill/>
            <a:miter lim="800000"/>
            <a:headEnd/>
            <a:tailEnd/>
          </a:ln>
        </p:spPr>
        <p:txBody>
          <a:bodyPr wrap="square">
            <a:spAutoFit/>
          </a:bodyPr>
          <a:lstStyle/>
          <a:p>
            <a:pPr>
              <a:buFont typeface="Arial" pitchFamily="34" charset="0"/>
              <a:buChar char="•"/>
            </a:pPr>
            <a:r>
              <a:rPr lang="lv-LV" sz="2600" b="1" dirty="0" smtClean="0"/>
              <a:t>Atbilde</a:t>
            </a:r>
            <a:r>
              <a:rPr lang="lv-LV" sz="2600" dirty="0" smtClean="0"/>
              <a:t> slēpjas </a:t>
            </a:r>
            <a:r>
              <a:rPr lang="lv-LV" sz="2600" b="1" dirty="0" smtClean="0"/>
              <a:t>oriģinālajā valodā</a:t>
            </a:r>
            <a:r>
              <a:rPr lang="lv-LV" sz="2600" dirty="0" smtClean="0"/>
              <a:t>, kurā sarakstīta </a:t>
            </a:r>
            <a:r>
              <a:rPr lang="lv-LV" sz="2600" b="1" dirty="0" smtClean="0"/>
              <a:t>Bībele</a:t>
            </a:r>
            <a:r>
              <a:rPr lang="lv-LV" sz="2600" dirty="0" smtClean="0"/>
              <a:t>.</a:t>
            </a:r>
          </a:p>
          <a:p>
            <a:pPr>
              <a:buFont typeface="Arial" pitchFamily="34" charset="0"/>
              <a:buChar char="•"/>
            </a:pPr>
            <a:r>
              <a:rPr lang="lv-LV" sz="2600" dirty="0" smtClean="0"/>
              <a:t>Sengrieķu valodā šie vīri tiek saukti “</a:t>
            </a:r>
            <a:r>
              <a:rPr lang="lv-LV" sz="3600" b="1" dirty="0" smtClean="0"/>
              <a:t>Magi</a:t>
            </a:r>
            <a:r>
              <a:rPr lang="lv-LV" sz="2600" dirty="0" smtClean="0"/>
              <a:t>”</a:t>
            </a:r>
            <a:r>
              <a:rPr lang="lv-LV" sz="2600" b="1" dirty="0"/>
              <a:t>  </a:t>
            </a:r>
          </a:p>
        </p:txBody>
      </p:sp>
      <p:sp>
        <p:nvSpPr>
          <p:cNvPr id="8" name="Rectangle 7"/>
          <p:cNvSpPr>
            <a:spLocks noChangeArrowheads="1"/>
          </p:cNvSpPr>
          <p:nvPr/>
        </p:nvSpPr>
        <p:spPr bwMode="auto">
          <a:xfrm>
            <a:off x="35496" y="2823319"/>
            <a:ext cx="2808312" cy="523220"/>
          </a:xfrm>
          <a:prstGeom prst="rect">
            <a:avLst/>
          </a:prstGeom>
          <a:noFill/>
          <a:ln w="9525">
            <a:noFill/>
            <a:miter lim="800000"/>
            <a:headEnd/>
            <a:tailEnd/>
          </a:ln>
        </p:spPr>
        <p:txBody>
          <a:bodyPr wrap="square">
            <a:spAutoFit/>
          </a:bodyPr>
          <a:lstStyle/>
          <a:p>
            <a:pPr algn="ctr"/>
            <a:r>
              <a:rPr lang="lv-LV" sz="2800" b="1" dirty="0" smtClean="0"/>
              <a:t>Nav</a:t>
            </a:r>
            <a:r>
              <a:rPr lang="lv-LV" sz="2800" dirty="0" smtClean="0"/>
              <a:t> </a:t>
            </a:r>
            <a:r>
              <a:rPr lang="lv-LV" sz="2800" b="1" dirty="0" smtClean="0"/>
              <a:t>burvji</a:t>
            </a:r>
            <a:endParaRPr lang="lv-LV" sz="2800" b="1" dirty="0"/>
          </a:p>
        </p:txBody>
      </p:sp>
      <p:sp>
        <p:nvSpPr>
          <p:cNvPr id="9" name="Rectangle 7"/>
          <p:cNvSpPr>
            <a:spLocks noChangeArrowheads="1"/>
          </p:cNvSpPr>
          <p:nvPr/>
        </p:nvSpPr>
        <p:spPr bwMode="auto">
          <a:xfrm>
            <a:off x="2987824" y="2420888"/>
            <a:ext cx="2808312" cy="954107"/>
          </a:xfrm>
          <a:prstGeom prst="rect">
            <a:avLst/>
          </a:prstGeom>
          <a:noFill/>
          <a:ln w="9525">
            <a:noFill/>
            <a:miter lim="800000"/>
            <a:headEnd/>
            <a:tailEnd/>
          </a:ln>
        </p:spPr>
        <p:txBody>
          <a:bodyPr wrap="square">
            <a:spAutoFit/>
          </a:bodyPr>
          <a:lstStyle/>
          <a:p>
            <a:pPr algn="ctr"/>
            <a:r>
              <a:rPr lang="lv-LV" sz="2800" b="1" dirty="0" smtClean="0"/>
              <a:t>Gudrie, Izglītotie</a:t>
            </a:r>
          </a:p>
        </p:txBody>
      </p:sp>
      <p:sp>
        <p:nvSpPr>
          <p:cNvPr id="10" name="Rectangle 7"/>
          <p:cNvSpPr>
            <a:spLocks noChangeArrowheads="1"/>
          </p:cNvSpPr>
          <p:nvPr/>
        </p:nvSpPr>
        <p:spPr bwMode="auto">
          <a:xfrm>
            <a:off x="6084168" y="2332037"/>
            <a:ext cx="2736304" cy="1384995"/>
          </a:xfrm>
          <a:prstGeom prst="rect">
            <a:avLst/>
          </a:prstGeom>
          <a:noFill/>
          <a:ln w="9525">
            <a:noFill/>
            <a:miter lim="800000"/>
            <a:headEnd/>
            <a:tailEnd/>
          </a:ln>
        </p:spPr>
        <p:txBody>
          <a:bodyPr wrap="square">
            <a:spAutoFit/>
          </a:bodyPr>
          <a:lstStyle/>
          <a:p>
            <a:pPr algn="ctr"/>
            <a:r>
              <a:rPr lang="lv-LV" sz="2800" b="1" dirty="0" smtClean="0"/>
              <a:t>Pravietis Daniels bija virs-Mags</a:t>
            </a:r>
            <a:endParaRPr lang="lv-LV" sz="2800" b="1" dirty="0"/>
          </a:p>
        </p:txBody>
      </p:sp>
      <p:pic>
        <p:nvPicPr>
          <p:cNvPr id="28674" name="Picture 2" descr="No Magic Formula - PrepMaven"/>
          <p:cNvPicPr>
            <a:picLocks noChangeAspect="1" noChangeArrowheads="1"/>
          </p:cNvPicPr>
          <p:nvPr/>
        </p:nvPicPr>
        <p:blipFill>
          <a:blip r:embed="rId2" cstate="print"/>
          <a:srcRect/>
          <a:stretch>
            <a:fillRect/>
          </a:stretch>
        </p:blipFill>
        <p:spPr bwMode="auto">
          <a:xfrm>
            <a:off x="-1" y="3645024"/>
            <a:ext cx="3197155" cy="2664296"/>
          </a:xfrm>
          <a:prstGeom prst="rect">
            <a:avLst/>
          </a:prstGeom>
          <a:noFill/>
        </p:spPr>
      </p:pic>
      <p:pic>
        <p:nvPicPr>
          <p:cNvPr id="28676" name="Picture 4" descr="Silhouette Education Person Persons - Graduate Silhouette Clipart - Free  Transparent PNG Clipart Images Download"/>
          <p:cNvPicPr>
            <a:picLocks noChangeAspect="1" noChangeArrowheads="1"/>
          </p:cNvPicPr>
          <p:nvPr/>
        </p:nvPicPr>
        <p:blipFill>
          <a:blip r:embed="rId3" cstate="print"/>
          <a:srcRect l="24300" r="22601"/>
          <a:stretch>
            <a:fillRect/>
          </a:stretch>
        </p:blipFill>
        <p:spPr bwMode="auto">
          <a:xfrm>
            <a:off x="3059832" y="3225899"/>
            <a:ext cx="2731939" cy="3632101"/>
          </a:xfrm>
          <a:prstGeom prst="ellipse">
            <a:avLst/>
          </a:prstGeom>
          <a:ln>
            <a:noFill/>
          </a:ln>
          <a:effectLst>
            <a:softEdge rad="112500"/>
          </a:effectLst>
        </p:spPr>
      </p:pic>
      <p:pic>
        <p:nvPicPr>
          <p:cNvPr id="28678" name="Picture 6" descr="Daniel and the lion&amp;#39;s den"/>
          <p:cNvPicPr>
            <a:picLocks noChangeAspect="1" noChangeArrowheads="1"/>
          </p:cNvPicPr>
          <p:nvPr/>
        </p:nvPicPr>
        <p:blipFill>
          <a:blip r:embed="rId4" cstate="print"/>
          <a:srcRect l="5815" r="10444"/>
          <a:stretch>
            <a:fillRect/>
          </a:stretch>
        </p:blipFill>
        <p:spPr bwMode="auto">
          <a:xfrm>
            <a:off x="5582192" y="3717032"/>
            <a:ext cx="3561808" cy="3140968"/>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28674"/>
                                        </p:tgtEl>
                                        <p:attrNameLst>
                                          <p:attrName>style.visibility</p:attrName>
                                        </p:attrNameLst>
                                      </p:cBhvr>
                                      <p:to>
                                        <p:strVal val="visible"/>
                                      </p:to>
                                    </p:set>
                                    <p:animEffect transition="in" filter="fade">
                                      <p:cBhvr>
                                        <p:cTn id="26" dur="2000"/>
                                        <p:tgtEl>
                                          <p:spTgt spid="28674"/>
                                        </p:tgtEl>
                                      </p:cBhvr>
                                    </p:animEffect>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28676"/>
                                        </p:tgtEl>
                                        <p:attrNameLst>
                                          <p:attrName>style.visibility</p:attrName>
                                        </p:attrNameLst>
                                      </p:cBhvr>
                                      <p:to>
                                        <p:strVal val="visible"/>
                                      </p:to>
                                    </p:set>
                                    <p:animEffect transition="in" filter="fade">
                                      <p:cBhvr>
                                        <p:cTn id="34" dur="2000"/>
                                        <p:tgtEl>
                                          <p:spTgt spid="28676"/>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28678"/>
                                        </p:tgtEl>
                                        <p:attrNameLst>
                                          <p:attrName>style.visibility</p:attrName>
                                        </p:attrNameLst>
                                      </p:cBhvr>
                                      <p:to>
                                        <p:strVal val="visible"/>
                                      </p:to>
                                    </p:set>
                                    <p:animEffect transition="in" filter="fade">
                                      <p:cBhvr>
                                        <p:cTn id="43" dur="20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Astronomi nevis Astrologi</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8</a:t>
            </a:fld>
            <a:endParaRPr lang="lv-LV" smtClean="0"/>
          </a:p>
        </p:txBody>
      </p:sp>
      <p:sp>
        <p:nvSpPr>
          <p:cNvPr id="4100" name="Rectangle 7"/>
          <p:cNvSpPr>
            <a:spLocks noChangeArrowheads="1"/>
          </p:cNvSpPr>
          <p:nvPr/>
        </p:nvSpPr>
        <p:spPr bwMode="auto">
          <a:xfrm>
            <a:off x="0" y="692696"/>
            <a:ext cx="9144000" cy="954107"/>
          </a:xfrm>
          <a:prstGeom prst="rect">
            <a:avLst/>
          </a:prstGeom>
          <a:noFill/>
          <a:ln w="9525">
            <a:noFill/>
            <a:miter lim="800000"/>
            <a:headEnd/>
            <a:tailEnd/>
          </a:ln>
        </p:spPr>
        <p:txBody>
          <a:bodyPr wrap="square">
            <a:spAutoFit/>
          </a:bodyPr>
          <a:lstStyle/>
          <a:p>
            <a:pPr>
              <a:buFont typeface="Arial" pitchFamily="34" charset="0"/>
              <a:buChar char="•"/>
            </a:pPr>
            <a:r>
              <a:rPr lang="lv-LV" sz="2800" dirty="0" smtClean="0"/>
              <a:t>Austrumu gudrie </a:t>
            </a:r>
            <a:r>
              <a:rPr lang="lv-LV" sz="2800" b="1" dirty="0" smtClean="0"/>
              <a:t>nemēģināja paredzēt </a:t>
            </a:r>
            <a:r>
              <a:rPr lang="lv-LV" sz="2800" dirty="0" smtClean="0"/>
              <a:t>Jēzus </a:t>
            </a:r>
            <a:r>
              <a:rPr lang="lv-LV" sz="2800" b="1" dirty="0" smtClean="0"/>
              <a:t>nākotni</a:t>
            </a:r>
            <a:r>
              <a:rPr lang="lv-LV" sz="2800" dirty="0" smtClean="0"/>
              <a:t>.</a:t>
            </a:r>
          </a:p>
          <a:p>
            <a:pPr>
              <a:buFont typeface="Arial" pitchFamily="34" charset="0"/>
              <a:buChar char="•"/>
            </a:pPr>
            <a:r>
              <a:rPr lang="lv-LV" sz="2800" dirty="0" smtClean="0"/>
              <a:t>Vienīgais ko viņi jautā: </a:t>
            </a:r>
            <a:r>
              <a:rPr lang="lv-LV" sz="2800" b="1" dirty="0" smtClean="0"/>
              <a:t>kur atrodas jaunais Ķēniņš?</a:t>
            </a:r>
            <a:endParaRPr lang="lv-LV" sz="2800" b="1" dirty="0"/>
          </a:p>
        </p:txBody>
      </p:sp>
      <p:sp>
        <p:nvSpPr>
          <p:cNvPr id="10" name="Snip Diagonal Corner Rectangle 9"/>
          <p:cNvSpPr/>
          <p:nvPr/>
        </p:nvSpPr>
        <p:spPr>
          <a:xfrm flipH="1">
            <a:off x="4644008" y="4077072"/>
            <a:ext cx="4499992" cy="2780928"/>
          </a:xfrm>
          <a:prstGeom prst="snip2DiagRect">
            <a:avLst/>
          </a:prstGeom>
          <a:blipFill>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nip Diagonal Corner Rectangle 10"/>
          <p:cNvSpPr/>
          <p:nvPr/>
        </p:nvSpPr>
        <p:spPr>
          <a:xfrm>
            <a:off x="0" y="4077072"/>
            <a:ext cx="4211960" cy="2780928"/>
          </a:xfrm>
          <a:prstGeom prst="snip2DiagRect">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7"/>
          <p:cNvSpPr>
            <a:spLocks noChangeArrowheads="1"/>
          </p:cNvSpPr>
          <p:nvPr/>
        </p:nvSpPr>
        <p:spPr bwMode="auto">
          <a:xfrm>
            <a:off x="0" y="3429000"/>
            <a:ext cx="3816424" cy="707886"/>
          </a:xfrm>
          <a:prstGeom prst="rect">
            <a:avLst/>
          </a:prstGeom>
          <a:noFill/>
          <a:ln w="9525">
            <a:noFill/>
            <a:miter lim="800000"/>
            <a:headEnd/>
            <a:tailEnd/>
          </a:ln>
        </p:spPr>
        <p:txBody>
          <a:bodyPr wrap="square">
            <a:spAutoFit/>
          </a:bodyPr>
          <a:lstStyle/>
          <a:p>
            <a:pPr algn="ctr"/>
            <a:r>
              <a:rPr lang="lv-LV" sz="4000" b="1" dirty="0" smtClean="0"/>
              <a:t>Astronomija</a:t>
            </a:r>
          </a:p>
        </p:txBody>
      </p:sp>
      <p:sp>
        <p:nvSpPr>
          <p:cNvPr id="14" name="Rectangle 7"/>
          <p:cNvSpPr>
            <a:spLocks noChangeArrowheads="1"/>
          </p:cNvSpPr>
          <p:nvPr/>
        </p:nvSpPr>
        <p:spPr bwMode="auto">
          <a:xfrm>
            <a:off x="5004048" y="3429000"/>
            <a:ext cx="4032448" cy="707886"/>
          </a:xfrm>
          <a:prstGeom prst="rect">
            <a:avLst/>
          </a:prstGeom>
          <a:noFill/>
          <a:ln w="9525">
            <a:noFill/>
            <a:miter lim="800000"/>
            <a:headEnd/>
            <a:tailEnd/>
          </a:ln>
        </p:spPr>
        <p:txBody>
          <a:bodyPr wrap="square">
            <a:spAutoFit/>
          </a:bodyPr>
          <a:lstStyle/>
          <a:p>
            <a:pPr algn="ctr"/>
            <a:r>
              <a:rPr lang="lv-LV" sz="4000" b="1" dirty="0" smtClean="0"/>
              <a:t>Astroloģija</a:t>
            </a:r>
            <a:endParaRPr lang="lv-LV" sz="4000" b="1" dirty="0"/>
          </a:p>
        </p:txBody>
      </p:sp>
      <p:pic>
        <p:nvPicPr>
          <p:cNvPr id="17" name="Picture 2" descr="Three Wise Men Cartoon Images, Stock Photos &amp;amp; Vectors | Shutterstock"/>
          <p:cNvPicPr>
            <a:picLocks noChangeAspect="1" noChangeArrowheads="1"/>
          </p:cNvPicPr>
          <p:nvPr/>
        </p:nvPicPr>
        <p:blipFill>
          <a:blip r:embed="rId4" cstate="print"/>
          <a:srcRect b="52972"/>
          <a:stretch>
            <a:fillRect/>
          </a:stretch>
        </p:blipFill>
        <p:spPr bwMode="auto">
          <a:xfrm>
            <a:off x="0" y="1556792"/>
            <a:ext cx="9144000" cy="198151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2000"/>
                                        <p:tgtEl>
                                          <p:spTgt spid="1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4100"/>
                                        </p:tgtEl>
                                        <p:attrNameLst>
                                          <p:attrName>style.visibility</p:attrName>
                                        </p:attrNameLst>
                                      </p:cBhvr>
                                      <p:to>
                                        <p:strVal val="visible"/>
                                      </p:to>
                                    </p:set>
                                    <p:anim calcmode="lin" valueType="num">
                                      <p:cBhvr additive="base">
                                        <p:cTn id="15" dur="500" fill="hold"/>
                                        <p:tgtEl>
                                          <p:spTgt spid="4100"/>
                                        </p:tgtEl>
                                        <p:attrNameLst>
                                          <p:attrName>ppt_x</p:attrName>
                                        </p:attrNameLst>
                                      </p:cBhvr>
                                      <p:tavLst>
                                        <p:tav tm="0">
                                          <p:val>
                                            <p:strVal val="#ppt_x"/>
                                          </p:val>
                                        </p:tav>
                                        <p:tav tm="100000">
                                          <p:val>
                                            <p:strVal val="#ppt_x"/>
                                          </p:val>
                                        </p:tav>
                                      </p:tavLst>
                                    </p:anim>
                                    <p:anim calcmode="lin" valueType="num">
                                      <p:cBhvr additive="base">
                                        <p:cTn id="16" dur="500" fill="hold"/>
                                        <p:tgtEl>
                                          <p:spTgt spid="4100"/>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4500"/>
                            </p:stCondLst>
                            <p:childTnLst>
                              <p:par>
                                <p:cTn id="26" presetID="2" presetClass="entr" presetSubtype="2"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4100" grpId="0"/>
      <p:bldP spid="10" grpId="0" animBg="1"/>
      <p:bldP spid="11" grpId="0" animBg="1"/>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Vai zinātne nav pretrunā ticībai?</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9</a:t>
            </a:fld>
            <a:endParaRPr lang="lv-LV" smtClean="0"/>
          </a:p>
        </p:txBody>
      </p:sp>
      <p:sp>
        <p:nvSpPr>
          <p:cNvPr id="4100" name="Rectangle 7"/>
          <p:cNvSpPr>
            <a:spLocks noChangeArrowheads="1"/>
          </p:cNvSpPr>
          <p:nvPr/>
        </p:nvSpPr>
        <p:spPr bwMode="auto">
          <a:xfrm>
            <a:off x="0" y="894199"/>
            <a:ext cx="6300192" cy="2246769"/>
          </a:xfrm>
          <a:prstGeom prst="rect">
            <a:avLst/>
          </a:prstGeom>
          <a:noFill/>
          <a:ln w="9525">
            <a:noFill/>
            <a:miter lim="800000"/>
            <a:headEnd/>
            <a:tailEnd/>
          </a:ln>
        </p:spPr>
        <p:txBody>
          <a:bodyPr wrap="square">
            <a:spAutoFit/>
          </a:bodyPr>
          <a:lstStyle/>
          <a:p>
            <a:r>
              <a:rPr lang="lv-LV" sz="2800" b="1" dirty="0" smtClean="0"/>
              <a:t>Dievs </a:t>
            </a:r>
            <a:r>
              <a:rPr lang="lv-LV" sz="2800" dirty="0" smtClean="0"/>
              <a:t>pats atklāj mums, ka </a:t>
            </a:r>
            <a:r>
              <a:rPr lang="lv-LV" sz="2800" b="1" dirty="0" smtClean="0"/>
              <a:t>nav pret zinātni</a:t>
            </a:r>
            <a:r>
              <a:rPr lang="lv-LV" sz="2800" dirty="0" smtClean="0"/>
              <a:t>, likdams </a:t>
            </a:r>
            <a:r>
              <a:rPr lang="lv-LV" sz="2800" b="1" dirty="0" smtClean="0"/>
              <a:t>jaunai zvaigznei spīdēt</a:t>
            </a:r>
            <a:r>
              <a:rPr lang="lv-LV" sz="2800" dirty="0" smtClean="0"/>
              <a:t>, lai </a:t>
            </a:r>
            <a:r>
              <a:rPr lang="lv-LV" sz="2800" b="1" dirty="0" smtClean="0"/>
              <a:t>magi</a:t>
            </a:r>
            <a:r>
              <a:rPr lang="lv-LV" sz="2800" dirty="0" smtClean="0"/>
              <a:t>, pateicoties </a:t>
            </a:r>
            <a:r>
              <a:rPr lang="lv-LV" sz="2800" b="1" dirty="0" smtClean="0"/>
              <a:t>zinātnei</a:t>
            </a:r>
            <a:r>
              <a:rPr lang="lv-LV" sz="2800" dirty="0" smtClean="0"/>
              <a:t>, to </a:t>
            </a:r>
            <a:r>
              <a:rPr lang="lv-LV" sz="2800" b="1" dirty="0" smtClean="0"/>
              <a:t>atklātu</a:t>
            </a:r>
            <a:r>
              <a:rPr lang="lv-LV" sz="2800" dirty="0" smtClean="0"/>
              <a:t> un dotos </a:t>
            </a:r>
            <a:r>
              <a:rPr lang="lv-LV" sz="2800" b="1" dirty="0" smtClean="0"/>
              <a:t>ceļā</a:t>
            </a:r>
            <a:r>
              <a:rPr lang="lv-LV" sz="2800" dirty="0" smtClean="0"/>
              <a:t> pie </a:t>
            </a:r>
            <a:r>
              <a:rPr lang="lv-LV" sz="2800" b="1" dirty="0" smtClean="0"/>
              <a:t>pasaules Glābēja</a:t>
            </a:r>
            <a:r>
              <a:rPr lang="lv-LV" sz="2800" dirty="0" smtClean="0"/>
              <a:t>.</a:t>
            </a:r>
            <a:endParaRPr lang="lv-LV" sz="2800" dirty="0"/>
          </a:p>
        </p:txBody>
      </p:sp>
      <p:sp>
        <p:nvSpPr>
          <p:cNvPr id="10" name="Snip Diagonal Corner Rectangle 9"/>
          <p:cNvSpPr/>
          <p:nvPr/>
        </p:nvSpPr>
        <p:spPr>
          <a:xfrm flipH="1">
            <a:off x="5436096" y="4581128"/>
            <a:ext cx="2808312" cy="2016224"/>
          </a:xfrm>
          <a:prstGeom prst="snip2DiagRect">
            <a:avLst/>
          </a:prstGeom>
          <a:blipFill>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nip Diagonal Corner Rectangle 10"/>
          <p:cNvSpPr/>
          <p:nvPr/>
        </p:nvSpPr>
        <p:spPr>
          <a:xfrm>
            <a:off x="323528" y="4653136"/>
            <a:ext cx="3168352" cy="1872208"/>
          </a:xfrm>
          <a:prstGeom prst="snip2DiagRect">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7"/>
          <p:cNvSpPr>
            <a:spLocks noChangeArrowheads="1"/>
          </p:cNvSpPr>
          <p:nvPr/>
        </p:nvSpPr>
        <p:spPr bwMode="auto">
          <a:xfrm>
            <a:off x="35496" y="3284984"/>
            <a:ext cx="3816424" cy="1323439"/>
          </a:xfrm>
          <a:prstGeom prst="rect">
            <a:avLst/>
          </a:prstGeom>
          <a:noFill/>
          <a:ln w="9525">
            <a:noFill/>
            <a:miter lim="800000"/>
            <a:headEnd/>
            <a:tailEnd/>
          </a:ln>
        </p:spPr>
        <p:txBody>
          <a:bodyPr wrap="square">
            <a:spAutoFit/>
          </a:bodyPr>
          <a:lstStyle/>
          <a:p>
            <a:pPr algn="ctr"/>
            <a:r>
              <a:rPr lang="lv-LV" sz="4000" b="1" dirty="0" smtClean="0"/>
              <a:t>Ticība: </a:t>
            </a:r>
          </a:p>
          <a:p>
            <a:pPr algn="ctr"/>
            <a:r>
              <a:rPr lang="lv-LV" sz="4000" b="1" dirty="0" smtClean="0"/>
              <a:t>Kas, Kāpēc?</a:t>
            </a:r>
            <a:endParaRPr lang="lv-LV" sz="4000" b="1" dirty="0" smtClean="0"/>
          </a:p>
        </p:txBody>
      </p:sp>
      <p:sp>
        <p:nvSpPr>
          <p:cNvPr id="14" name="Rectangle 7"/>
          <p:cNvSpPr>
            <a:spLocks noChangeArrowheads="1"/>
          </p:cNvSpPr>
          <p:nvPr/>
        </p:nvSpPr>
        <p:spPr bwMode="auto">
          <a:xfrm>
            <a:off x="4644008" y="3257689"/>
            <a:ext cx="4032448" cy="1323439"/>
          </a:xfrm>
          <a:prstGeom prst="rect">
            <a:avLst/>
          </a:prstGeom>
          <a:noFill/>
          <a:ln w="9525">
            <a:noFill/>
            <a:miter lim="800000"/>
            <a:headEnd/>
            <a:tailEnd/>
          </a:ln>
        </p:spPr>
        <p:txBody>
          <a:bodyPr wrap="square">
            <a:spAutoFit/>
          </a:bodyPr>
          <a:lstStyle/>
          <a:p>
            <a:pPr algn="ctr"/>
            <a:r>
              <a:rPr lang="lv-LV" sz="4000" b="1" dirty="0" smtClean="0"/>
              <a:t>Zinātne:</a:t>
            </a:r>
          </a:p>
          <a:p>
            <a:pPr algn="ctr"/>
            <a:r>
              <a:rPr lang="lv-LV" sz="4000" b="1" dirty="0" smtClean="0"/>
              <a:t>Kā, kādā veidā?</a:t>
            </a:r>
            <a:endParaRPr lang="lv-LV" sz="4000" b="1" dirty="0"/>
          </a:p>
        </p:txBody>
      </p:sp>
      <p:sp>
        <p:nvSpPr>
          <p:cNvPr id="16" name="Isosceles Triangle 15"/>
          <p:cNvSpPr/>
          <p:nvPr/>
        </p:nvSpPr>
        <p:spPr>
          <a:xfrm>
            <a:off x="6228184" y="548680"/>
            <a:ext cx="2448272" cy="2808312"/>
          </a:xfrm>
          <a:prstGeom prst="triangle">
            <a:avLst/>
          </a:prstGeom>
          <a:blipFill>
            <a:blip r:embed="rId4"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100"/>
                                        </p:tgtEl>
                                        <p:attrNameLst>
                                          <p:attrName>style.visibility</p:attrName>
                                        </p:attrNameLst>
                                      </p:cBhvr>
                                      <p:to>
                                        <p:strVal val="visible"/>
                                      </p:to>
                                    </p:set>
                                    <p:anim calcmode="lin" valueType="num">
                                      <p:cBhvr additive="base">
                                        <p:cTn id="12" dur="500" fill="hold"/>
                                        <p:tgtEl>
                                          <p:spTgt spid="4100"/>
                                        </p:tgtEl>
                                        <p:attrNameLst>
                                          <p:attrName>ppt_x</p:attrName>
                                        </p:attrNameLst>
                                      </p:cBhvr>
                                      <p:tavLst>
                                        <p:tav tm="0">
                                          <p:val>
                                            <p:strVal val="#ppt_x"/>
                                          </p:val>
                                        </p:tav>
                                        <p:tav tm="100000">
                                          <p:val>
                                            <p:strVal val="#ppt_x"/>
                                          </p:val>
                                        </p:tav>
                                      </p:tavLst>
                                    </p:anim>
                                    <p:anim calcmode="lin" valueType="num">
                                      <p:cBhvr additive="base">
                                        <p:cTn id="13" dur="500" fill="hold"/>
                                        <p:tgtEl>
                                          <p:spTgt spid="4100"/>
                                        </p:tgtEl>
                                        <p:attrNameLst>
                                          <p:attrName>ppt_y</p:attrName>
                                        </p:attrNameLst>
                                      </p:cBhvr>
                                      <p:tavLst>
                                        <p:tav tm="0">
                                          <p:val>
                                            <p:strVal val="1+#ppt_h/2"/>
                                          </p:val>
                                        </p:tav>
                                        <p:tav tm="100000">
                                          <p:val>
                                            <p:strVal val="#ppt_y"/>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par>
                          <p:cTn id="17" fill="hold">
                            <p:stCondLst>
                              <p:cond delay="2500"/>
                            </p:stCondLst>
                            <p:childTnLst>
                              <p:par>
                                <p:cTn id="18" presetID="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4500"/>
                            </p:stCondLst>
                            <p:childTnLst>
                              <p:par>
                                <p:cTn id="26" presetID="2" presetClass="entr" presetSubtype="2"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4100" grpId="0"/>
      <p:bldP spid="10" grpId="0" animBg="1"/>
      <p:bldP spid="11" grpId="0" animBg="1"/>
      <p:bldP spid="13" grpId="0"/>
      <p:bldP spid="14" grpId="0"/>
      <p:bldP spid="16"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4079</TotalTime>
  <Words>1107</Words>
  <Application>Microsoft Office PowerPoint</Application>
  <PresentationFormat>On-screen Show (4:3)</PresentationFormat>
  <Paragraphs>105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Mt.2:1-12 Zvaigznes diena</vt:lpstr>
      <vt:lpstr>Mt.2:1-12 Zvaigznes diena</vt:lpstr>
      <vt:lpstr>Ievads</vt:lpstr>
      <vt:lpstr>Ko atklāj mums šis notikums?</vt:lpstr>
      <vt:lpstr>Kas ir šie austrumu gudrie?</vt:lpstr>
      <vt:lpstr>Ticīgie austrumu vīri</vt:lpstr>
      <vt:lpstr>No kurienes austrumu vīriem ticība uz Kristu?</vt:lpstr>
      <vt:lpstr>Astronomi nevis Astrologi</vt:lpstr>
      <vt:lpstr>Vai zinātne nav pretrunā ticībai?</vt:lpstr>
      <vt:lpstr>Ne visi zinātnieki vienādi</vt:lpstr>
      <vt:lpstr>Izcili zinātnieki, kreacionisti</vt:lpstr>
      <vt:lpstr>Kas bija Hērods Lielais?</vt:lpstr>
      <vt:lpstr>Kāpēc visi nobijās?</vt:lpstr>
      <vt:lpstr>Hērods rakstus uztver nopietni</vt:lpstr>
      <vt:lpstr>Zvaigzne?</vt:lpstr>
      <vt:lpstr>3 Dāvanas Ķēniņam</vt:lpstr>
      <vt:lpstr>Pasaules pestītājs ir piedzimis!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Sprediķi R.Otomers</dc:title>
  <dc:creator>RobertsO</dc:creator>
  <cp:lastModifiedBy>Rob</cp:lastModifiedBy>
  <cp:revision>88</cp:revision>
  <dcterms:created xsi:type="dcterms:W3CDTF">2010-10-07T14:46:11Z</dcterms:created>
  <dcterms:modified xsi:type="dcterms:W3CDTF">2022-01-08T23:37:54Z</dcterms:modified>
</cp:coreProperties>
</file>