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2" r:id="rId2"/>
    <p:sldId id="287" r:id="rId3"/>
    <p:sldId id="288" r:id="rId4"/>
    <p:sldId id="290" r:id="rId5"/>
    <p:sldId id="291" r:id="rId6"/>
    <p:sldId id="292" r:id="rId7"/>
    <p:sldId id="293" r:id="rId8"/>
    <p:sldId id="289" r:id="rId9"/>
    <p:sldId id="296" r:id="rId10"/>
    <p:sldId id="294" r:id="rId11"/>
    <p:sldId id="297" r:id="rId12"/>
    <p:sldId id="295" r:id="rId13"/>
    <p:sldId id="299" r:id="rId14"/>
    <p:sldId id="300" r:id="rId15"/>
    <p:sldId id="301" r:id="rId16"/>
    <p:sldId id="302" r:id="rId17"/>
    <p:sldId id="303" r:id="rId18"/>
    <p:sldId id="272" r:id="rId19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2/16/2024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Mt.6:16-21 Gavēnis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18</a:t>
            </a:r>
            <a:r>
              <a:rPr lang="lv-LV" sz="2000" dirty="0" smtClean="0"/>
              <a:t>.feb.2024.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7" name="Picture 4" descr="Attēlu rezultāti vaicājumam “old testament fasting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05677"/>
            <a:ext cx="9144000" cy="5552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What would had happened to Jesus if the Jews would have Accepted Him? -  Come And Reason Ministr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6812" y="2420888"/>
            <a:ext cx="6655668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Dievam netīkams gavēnis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95536" y="980728"/>
            <a:ext cx="3600400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dirty="0" smtClean="0"/>
              <a:t>Gavēnis, kur </a:t>
            </a:r>
            <a:r>
              <a:rPr lang="lv-LV" sz="3600" dirty="0" smtClean="0"/>
              <a:t>cenšas </a:t>
            </a:r>
            <a:r>
              <a:rPr lang="lv-LV" sz="3600" b="1" dirty="0" smtClean="0"/>
              <a:t>Dievam </a:t>
            </a:r>
            <a:r>
              <a:rPr lang="lv-LV" sz="3600" b="1" dirty="0" smtClean="0"/>
              <a:t>pielabināties </a:t>
            </a:r>
            <a:r>
              <a:rPr lang="lv-LV" sz="3600" dirty="0" smtClean="0"/>
              <a:t>kā liels </a:t>
            </a:r>
            <a:r>
              <a:rPr lang="lv-LV" sz="3600" b="1" dirty="0" smtClean="0"/>
              <a:t>svētais</a:t>
            </a:r>
            <a:endParaRPr lang="en-US" sz="36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4427984" y="980728"/>
            <a:ext cx="4320480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dirty="0" smtClean="0"/>
              <a:t>Gavēnis, kur </a:t>
            </a:r>
            <a:r>
              <a:rPr lang="lv-LV" sz="3600" dirty="0" smtClean="0"/>
              <a:t>cenšas </a:t>
            </a:r>
            <a:r>
              <a:rPr lang="lv-LV" sz="3600" b="1" dirty="0" smtClean="0"/>
              <a:t>izrādīties citiem</a:t>
            </a:r>
            <a:r>
              <a:rPr lang="lv-LV" sz="3600" dirty="0" smtClean="0"/>
              <a:t>, kā </a:t>
            </a:r>
            <a:r>
              <a:rPr lang="lv-LV" sz="3600" b="1" dirty="0" smtClean="0"/>
              <a:t>svētais</a:t>
            </a:r>
            <a:r>
              <a:rPr lang="lv-LV" sz="3600" dirty="0" smtClean="0"/>
              <a:t> vai </a:t>
            </a:r>
            <a:r>
              <a:rPr lang="lv-LV" sz="3600" b="1" dirty="0" smtClean="0"/>
              <a:t>moceklis</a:t>
            </a:r>
            <a:endParaRPr lang="en-US" sz="36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539552" y="3933056"/>
            <a:ext cx="2736304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b="1" dirty="0" smtClean="0"/>
              <a:t>Piespiedu gavēnis </a:t>
            </a:r>
            <a:r>
              <a:rPr lang="lv-LV" sz="3600" dirty="0" smtClean="0"/>
              <a:t>ar ko </a:t>
            </a:r>
            <a:r>
              <a:rPr lang="lv-LV" sz="3600" b="1" dirty="0" smtClean="0"/>
              <a:t>terorizē padotos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47108" name="Picture 4" descr="Attēlu rezultāti vaicājumam “old testament fasting”"/>
          <p:cNvPicPr>
            <a:picLocks noChangeAspect="1" noChangeArrowheads="1"/>
          </p:cNvPicPr>
          <p:nvPr/>
        </p:nvPicPr>
        <p:blipFill>
          <a:blip r:embed="rId2" cstate="print"/>
          <a:srcRect r="11504"/>
          <a:stretch>
            <a:fillRect/>
          </a:stretch>
        </p:blipFill>
        <p:spPr bwMode="auto">
          <a:xfrm>
            <a:off x="0" y="2276872"/>
            <a:ext cx="9144000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Jēzus par gavēni: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9552" y="2564904"/>
            <a:ext cx="3456384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Nerādies kā gavētājs citiem</a:t>
            </a:r>
            <a:endParaRPr lang="en-US" sz="3200" dirty="0"/>
          </a:p>
        </p:txBody>
      </p:sp>
      <p:sp>
        <p:nvSpPr>
          <p:cNvPr id="12" name="Rounded Rectangle 11"/>
          <p:cNvSpPr/>
          <p:nvPr/>
        </p:nvSpPr>
        <p:spPr>
          <a:xfrm>
            <a:off x="323528" y="4005064"/>
            <a:ext cx="403244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Dari to apslēptībā</a:t>
            </a:r>
            <a:endParaRPr lang="en-US" sz="3200" dirty="0"/>
          </a:p>
        </p:txBody>
      </p:sp>
      <p:sp>
        <p:nvSpPr>
          <p:cNvPr id="13" name="Rounded Rectangle 12"/>
          <p:cNvSpPr/>
          <p:nvPr/>
        </p:nvSpPr>
        <p:spPr>
          <a:xfrm>
            <a:off x="323528" y="5013176"/>
            <a:ext cx="4176464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Lai tuvotos Dievam</a:t>
            </a:r>
            <a:endParaRPr lang="en-US" sz="32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lv-LV" sz="2800" i="1" baseline="30000" dirty="0" smtClean="0"/>
              <a:t>17</a:t>
            </a:r>
            <a:r>
              <a:rPr lang="lv-LV" sz="2800" i="1" dirty="0" smtClean="0"/>
              <a:t> Bet, kad tu gavē, svaidi savu galvu ar eļļu un mazgā savu seju, </a:t>
            </a:r>
            <a:r>
              <a:rPr lang="lv-LV" sz="2800" i="1" baseline="30000" dirty="0" smtClean="0"/>
              <a:t>18</a:t>
            </a:r>
            <a:r>
              <a:rPr lang="lv-LV" sz="2800" i="1" dirty="0" smtClean="0"/>
              <a:t> ka tu nerādies kā gavētājs cilvēkiem, bet savam Tēvam apslēptībā, un tavs Tēvs, kas redz apslēptībā, tevi atalgos.</a:t>
            </a:r>
            <a:r>
              <a:rPr lang="lv-LV" sz="2800" b="1" i="1" dirty="0" smtClean="0"/>
              <a:t> </a:t>
            </a:r>
            <a:endParaRPr lang="lv-LV" sz="2800" i="1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323528" y="5949280"/>
            <a:ext cx="4752528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Izlūgtos Dieva svētību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 animBg="1"/>
      <p:bldP spid="10244" grpId="0" build="p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12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err="1" smtClean="0">
                <a:solidFill>
                  <a:schemeClr val="tx1"/>
                </a:solidFill>
              </a:rPr>
              <a:t>Didahē</a:t>
            </a:r>
            <a:r>
              <a:rPr lang="lv-LV" b="1" dirty="0" smtClean="0">
                <a:solidFill>
                  <a:schemeClr val="tx1"/>
                </a:solidFill>
              </a:rPr>
              <a:t> par gavēni 1.gs.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1484784"/>
            <a:ext cx="4248472" cy="42484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dirty="0" smtClean="0"/>
              <a:t>Jūsu gavēnis lai nenotiek vienā laikā ar liekuļiem, jo viņi gavē pirmdienās un ceturtdienās. Bet jūs gavējiet trešdienās un piektdienās.</a:t>
            </a:r>
            <a:endParaRPr lang="en-US" sz="3600" dirty="0"/>
          </a:p>
        </p:txBody>
      </p:sp>
      <p:pic>
        <p:nvPicPr>
          <p:cNvPr id="24578" name="Picture 2" descr="Didahē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4286250" cy="4276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13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Gavēņa prakse viduslaikos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764704"/>
            <a:ext cx="5688632" cy="59046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000" b="1" dirty="0" smtClean="0"/>
              <a:t>No jūdiem </a:t>
            </a:r>
            <a:r>
              <a:rPr lang="lv-LV" sz="3000" dirty="0" smtClean="0"/>
              <a:t>mēs pārņēmām </a:t>
            </a:r>
            <a:r>
              <a:rPr lang="lv-LV" sz="3000" b="1" dirty="0" smtClean="0"/>
              <a:t>lielo </a:t>
            </a:r>
            <a:r>
              <a:rPr lang="lv-LV" sz="3000" b="1" dirty="0" smtClean="0"/>
              <a:t>gavēni</a:t>
            </a:r>
            <a:r>
              <a:rPr lang="lv-LV" sz="3000" dirty="0" smtClean="0"/>
              <a:t>. </a:t>
            </a:r>
            <a:r>
              <a:rPr lang="lv-LV" sz="3000" b="1" dirty="0" smtClean="0"/>
              <a:t>Vispirms</a:t>
            </a:r>
            <a:r>
              <a:rPr lang="lv-LV" sz="3000" dirty="0" smtClean="0"/>
              <a:t> mēs turējām </a:t>
            </a:r>
            <a:r>
              <a:rPr lang="lv-LV" sz="3000" b="1" dirty="0" smtClean="0"/>
              <a:t>14 dienas</a:t>
            </a:r>
            <a:r>
              <a:rPr lang="lv-LV" sz="3000" dirty="0" smtClean="0"/>
              <a:t>, bet tad mēs kļuvām svētāki un izstiepām to līdz </a:t>
            </a:r>
            <a:r>
              <a:rPr lang="lv-LV" sz="3000" b="1" dirty="0" smtClean="0"/>
              <a:t>4 </a:t>
            </a:r>
            <a:r>
              <a:rPr lang="lv-LV" sz="3000" b="1" dirty="0" smtClean="0"/>
              <a:t>nedēļām</a:t>
            </a:r>
            <a:r>
              <a:rPr lang="lv-LV" sz="3000" dirty="0" smtClean="0"/>
              <a:t>, un tad visbeidzot – </a:t>
            </a:r>
            <a:r>
              <a:rPr lang="lv-LV" sz="3000" b="1" dirty="0" smtClean="0"/>
              <a:t>līdz 40 dienām</a:t>
            </a:r>
            <a:r>
              <a:rPr lang="lv-LV" sz="3000" dirty="0" smtClean="0"/>
              <a:t>. Bet arī ar to vēl nebija gana, un tika pievienotas vēl </a:t>
            </a:r>
            <a:r>
              <a:rPr lang="lv-LV" sz="3000" b="1" dirty="0" smtClean="0"/>
              <a:t>divas dienas katru nedēļu</a:t>
            </a:r>
            <a:r>
              <a:rPr lang="lv-LV" sz="3000" dirty="0" smtClean="0"/>
              <a:t> visa gada garumā – piektdiena un sestdiena. Galu galā radās </a:t>
            </a:r>
            <a:r>
              <a:rPr lang="lv-LV" sz="3000" b="1" dirty="0" smtClean="0"/>
              <a:t>četri zelta gavēņi jeb obligātie gavēņi</a:t>
            </a:r>
            <a:r>
              <a:rPr lang="lv-LV" sz="3000" dirty="0" smtClean="0"/>
              <a:t>. </a:t>
            </a:r>
            <a:endParaRPr lang="en-US" sz="3000" dirty="0"/>
          </a:p>
        </p:txBody>
      </p:sp>
      <p:pic>
        <p:nvPicPr>
          <p:cNvPr id="28674" name="Picture 2" descr="Mārtiņš Luters — Vikipēd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980728"/>
            <a:ext cx="3193999" cy="46632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14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Luters par gavēni: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2008" y="764704"/>
            <a:ext cx="6444208" cy="59766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000" dirty="0" smtClean="0"/>
              <a:t>Es patiešām uzdrīkstos sacīt, ka </a:t>
            </a:r>
            <a:r>
              <a:rPr lang="lv-LV" sz="3000" b="1" dirty="0" smtClean="0"/>
              <a:t>pāvestības</a:t>
            </a:r>
            <a:r>
              <a:rPr lang="lv-LV" sz="3000" dirty="0" smtClean="0"/>
              <a:t> tā saucamajos “gavēņos” es nekad </a:t>
            </a:r>
            <a:r>
              <a:rPr lang="lv-LV" sz="3000" b="1" dirty="0" smtClean="0"/>
              <a:t>neesmu saskatījis patiesu gavēšanu</a:t>
            </a:r>
            <a:r>
              <a:rPr lang="lv-LV" sz="3000" dirty="0" smtClean="0"/>
              <a:t>. Kā to var saukt par gavēšanu, ja tūlīt pēc tam tiek gatavotas pusdienas ar </a:t>
            </a:r>
            <a:r>
              <a:rPr lang="lv-LV" sz="3000" b="1" dirty="0" smtClean="0"/>
              <a:t>dārgu zivi</a:t>
            </a:r>
            <a:r>
              <a:rPr lang="lv-LV" sz="3000" dirty="0" smtClean="0"/>
              <a:t>, ar </a:t>
            </a:r>
            <a:r>
              <a:rPr lang="lv-LV" sz="3000" b="1" dirty="0" smtClean="0"/>
              <a:t>izmeklētām garšvielām</a:t>
            </a:r>
            <a:r>
              <a:rPr lang="lv-LV" sz="3000" dirty="0" smtClean="0"/>
              <a:t>, labāk un vairāk par </a:t>
            </a:r>
            <a:r>
              <a:rPr lang="lv-LV" sz="3000" b="1" dirty="0" smtClean="0"/>
              <a:t>divām</a:t>
            </a:r>
            <a:r>
              <a:rPr lang="lv-LV" sz="3000" dirty="0" smtClean="0"/>
              <a:t> vai </a:t>
            </a:r>
            <a:r>
              <a:rPr lang="lv-LV" sz="3000" b="1" dirty="0" smtClean="0"/>
              <a:t>trijām</a:t>
            </a:r>
            <a:r>
              <a:rPr lang="lv-LV" sz="3000" dirty="0" smtClean="0"/>
              <a:t> </a:t>
            </a:r>
            <a:r>
              <a:rPr lang="lv-LV" sz="3000" b="1" dirty="0" smtClean="0"/>
              <a:t>citām maltītēm</a:t>
            </a:r>
            <a:r>
              <a:rPr lang="lv-LV" sz="3000" dirty="0" smtClean="0"/>
              <a:t>, un to visu vēl noskalo ar </a:t>
            </a:r>
            <a:r>
              <a:rPr lang="lv-LV" sz="3000" b="1" dirty="0" smtClean="0"/>
              <a:t>visstiprāko dzērienu</a:t>
            </a:r>
            <a:r>
              <a:rPr lang="lv-LV" sz="3000" dirty="0" smtClean="0"/>
              <a:t>, un turklāt pavada </a:t>
            </a:r>
            <a:r>
              <a:rPr lang="lv-LV" sz="3000" b="1" dirty="0" smtClean="0"/>
              <a:t>stundu</a:t>
            </a:r>
            <a:r>
              <a:rPr lang="lv-LV" sz="3000" dirty="0" smtClean="0"/>
              <a:t> vai pat </a:t>
            </a:r>
            <a:r>
              <a:rPr lang="lv-LV" sz="3000" b="1" dirty="0" smtClean="0"/>
              <a:t>trīs piepildot savu vēderu</a:t>
            </a:r>
            <a:r>
              <a:rPr lang="lv-LV" sz="3000" dirty="0" smtClean="0"/>
              <a:t>, līdz tas ir pārpilns? </a:t>
            </a:r>
            <a:endParaRPr lang="en-US" sz="3000" dirty="0"/>
          </a:p>
        </p:txBody>
      </p:sp>
      <p:pic>
        <p:nvPicPr>
          <p:cNvPr id="9" name="Picture 2" descr="Mārtiņš Luters — Vikipēd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9100" y="1340768"/>
            <a:ext cx="2947396" cy="43031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iešanās kopā ar Kristu - Ezerzeme - Aglonas, Dagdas un Krāslavas novada  avī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6033531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Lielais gavēnis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15</a:t>
            </a:fld>
            <a:endParaRPr lang="lv-LV" smtClean="0"/>
          </a:p>
        </p:txBody>
      </p:sp>
      <p:sp>
        <p:nvSpPr>
          <p:cNvPr id="5" name="Rounded Rectangle 4"/>
          <p:cNvSpPr/>
          <p:nvPr/>
        </p:nvSpPr>
        <p:spPr>
          <a:xfrm>
            <a:off x="251520" y="764704"/>
            <a:ext cx="8568952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b="1" dirty="0" smtClean="0"/>
              <a:t>Gavēšanu</a:t>
            </a:r>
            <a:r>
              <a:rPr lang="lv-LV" sz="3600" dirty="0" smtClean="0"/>
              <a:t>, galvenokārt, vajadzētu izprast kā </a:t>
            </a:r>
            <a:r>
              <a:rPr lang="lv-LV" sz="3600" b="1" dirty="0" smtClean="0"/>
              <a:t>sagatavošanos Lieldienām</a:t>
            </a:r>
            <a:r>
              <a:rPr lang="lv-LV" sz="3600" dirty="0" smtClean="0"/>
              <a:t>, </a:t>
            </a:r>
            <a:r>
              <a:rPr lang="lv-LV" sz="3600" dirty="0" smtClean="0"/>
              <a:t>nevis tikai kā dažāda veida </a:t>
            </a:r>
            <a:r>
              <a:rPr lang="lv-LV" sz="3600" b="1" dirty="0" smtClean="0"/>
              <a:t>atturību</a:t>
            </a:r>
            <a:r>
              <a:rPr lang="lv-LV" sz="3600" dirty="0" smtClean="0"/>
              <a:t>. </a:t>
            </a:r>
            <a:endParaRPr lang="lv-LV" sz="36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4499992" y="2636912"/>
            <a:ext cx="4176464" cy="23042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dirty="0" smtClean="0"/>
              <a:t>Tas ir laiks, kurā vajadzētu vairāk uzsvērt </a:t>
            </a:r>
            <a:r>
              <a:rPr lang="lv-LV" sz="3600" b="1" dirty="0" smtClean="0"/>
              <a:t>darīšanu</a:t>
            </a:r>
            <a:r>
              <a:rPr lang="lv-LV" sz="3600" dirty="0" smtClean="0"/>
              <a:t>, nevis kaut kā </a:t>
            </a:r>
            <a:r>
              <a:rPr lang="lv-LV" sz="3600" b="1" dirty="0" smtClean="0"/>
              <a:t>nedarīšanu</a:t>
            </a:r>
            <a:r>
              <a:rPr lang="lv-LV" sz="3600" dirty="0" smtClean="0"/>
              <a:t>. </a:t>
            </a:r>
            <a:endParaRPr lang="lv-LV" sz="36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755576" y="5661248"/>
            <a:ext cx="8100392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dirty="0" smtClean="0"/>
              <a:t>Mūsu ikdienai ir jākļūst piesātinātākai ar </a:t>
            </a:r>
            <a:r>
              <a:rPr lang="lv-LV" sz="3600" b="1" dirty="0" smtClean="0"/>
              <a:t>Svēto Rakstu vēsts pārdomām</a:t>
            </a:r>
            <a:endParaRPr lang="lv-LV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1"/>
            <a:ext cx="9144000" cy="602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Lielais gavēnis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16</a:t>
            </a:fld>
            <a:endParaRPr lang="lv-LV" smtClean="0"/>
          </a:p>
        </p:txBody>
      </p:sp>
      <p:sp>
        <p:nvSpPr>
          <p:cNvPr id="7" name="Rounded Rectangle 6"/>
          <p:cNvSpPr/>
          <p:nvPr/>
        </p:nvSpPr>
        <p:spPr>
          <a:xfrm>
            <a:off x="539552" y="908720"/>
            <a:ext cx="810039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dirty="0" smtClean="0"/>
              <a:t>Mūsu ikdienai ir jākļūst piesātinātākai ar </a:t>
            </a:r>
            <a:r>
              <a:rPr lang="lv-LV" sz="3600" b="1" dirty="0" smtClean="0"/>
              <a:t>Svēto Rakstu vēsts pārdomām</a:t>
            </a:r>
            <a:endParaRPr lang="lv-LV" sz="36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3923928" y="2132856"/>
            <a:ext cx="4824536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dirty="0" smtClean="0"/>
              <a:t>mums ir jāatvēl </a:t>
            </a:r>
            <a:r>
              <a:rPr lang="lv-LV" sz="3600" b="1" dirty="0" smtClean="0"/>
              <a:t>laiks</a:t>
            </a:r>
            <a:r>
              <a:rPr lang="lv-LV" sz="3600" dirty="0" smtClean="0"/>
              <a:t>, kad </a:t>
            </a:r>
            <a:r>
              <a:rPr lang="lv-LV" sz="3600" b="1" dirty="0" smtClean="0"/>
              <a:t>uzklausīt Dievu</a:t>
            </a:r>
            <a:endParaRPr lang="lv-LV" sz="36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3347864" y="3429000"/>
            <a:ext cx="5400600" cy="14401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dirty="0" smtClean="0"/>
              <a:t>laiks, kad </a:t>
            </a:r>
            <a:r>
              <a:rPr lang="lv-LV" sz="3600" b="1" dirty="0" smtClean="0"/>
              <a:t>izvērtēt savus uzskatus</a:t>
            </a:r>
            <a:r>
              <a:rPr lang="lv-LV" sz="3600" dirty="0" smtClean="0"/>
              <a:t> un </a:t>
            </a:r>
            <a:r>
              <a:rPr lang="lv-LV" sz="3600" b="1" dirty="0" smtClean="0"/>
              <a:t>dzīvi Dieva Vārda gaismā</a:t>
            </a:r>
            <a:endParaRPr lang="lv-LV" sz="3600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3995936" y="5157192"/>
            <a:ext cx="4536504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dirty="0" smtClean="0"/>
              <a:t>laiks, kad ļaut savai </a:t>
            </a:r>
            <a:r>
              <a:rPr lang="lv-LV" sz="3600" b="1" dirty="0" smtClean="0"/>
              <a:t>ticībai izpausties tuvākā labā</a:t>
            </a:r>
            <a:r>
              <a:rPr lang="lv-LV" sz="3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avēnī – neēst gaļu un otru latvieti? Kāda ir gavēņa dziļākā nozīme |  Veselam.l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103620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Kas ir gavēnis?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17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2555776" y="980728"/>
            <a:ext cx="6336704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laiku</a:t>
            </a:r>
            <a:r>
              <a:rPr lang="lv-LV" sz="3600" dirty="0" smtClean="0"/>
              <a:t>, ko </a:t>
            </a:r>
            <a:r>
              <a:rPr lang="lv-LV" sz="3600" b="1" dirty="0" smtClean="0"/>
              <a:t>veltī</a:t>
            </a:r>
            <a:r>
              <a:rPr lang="lv-LV" sz="3600" dirty="0" smtClean="0"/>
              <a:t> parasti </a:t>
            </a:r>
            <a:r>
              <a:rPr lang="lv-LV" sz="3600" b="1" dirty="0" smtClean="0"/>
              <a:t>ēšanai</a:t>
            </a:r>
            <a:r>
              <a:rPr lang="lv-LV" sz="3600" dirty="0" smtClean="0"/>
              <a:t> (gatavošanai) </a:t>
            </a:r>
            <a:r>
              <a:rPr lang="lv-LV" sz="3600" b="1" dirty="0" smtClean="0"/>
              <a:t>novirzīt: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827584" y="2852936"/>
            <a:ext cx="331236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1.Lūgšanai</a:t>
            </a:r>
            <a:endParaRPr lang="en-US" sz="4400" dirty="0"/>
          </a:p>
        </p:txBody>
      </p:sp>
      <p:sp>
        <p:nvSpPr>
          <p:cNvPr id="12" name="Rounded Rectangle 11"/>
          <p:cNvSpPr/>
          <p:nvPr/>
        </p:nvSpPr>
        <p:spPr>
          <a:xfrm>
            <a:off x="1331640" y="4149080"/>
            <a:ext cx="3168352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2. Bībelei</a:t>
            </a:r>
            <a:endParaRPr lang="en-US" sz="4400" dirty="0"/>
          </a:p>
        </p:txBody>
      </p:sp>
      <p:sp>
        <p:nvSpPr>
          <p:cNvPr id="13" name="Rounded Rectangle 12"/>
          <p:cNvSpPr/>
          <p:nvPr/>
        </p:nvSpPr>
        <p:spPr>
          <a:xfrm>
            <a:off x="1331640" y="5805264"/>
            <a:ext cx="5040560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3.Dievkalpojumam</a:t>
            </a:r>
            <a:endParaRPr lang="en-US" sz="4400" dirty="0"/>
          </a:p>
        </p:txBody>
      </p:sp>
      <p:sp>
        <p:nvSpPr>
          <p:cNvPr id="18" name="Rounded Rectangle 17"/>
          <p:cNvSpPr/>
          <p:nvPr/>
        </p:nvSpPr>
        <p:spPr>
          <a:xfrm>
            <a:off x="5724128" y="2996952"/>
            <a:ext cx="3168352" cy="27363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Ietaupīto naudu ziedo nabagiem</a:t>
            </a:r>
            <a:endParaRPr lang="en-US" sz="4400" dirty="0"/>
          </a:p>
        </p:txBody>
      </p:sp>
      <p:pic>
        <p:nvPicPr>
          <p:cNvPr id="20" name="Picture 19" descr="pra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64904"/>
            <a:ext cx="1224136" cy="1224136"/>
          </a:xfrm>
          <a:prstGeom prst="rect">
            <a:avLst/>
          </a:prstGeom>
        </p:spPr>
      </p:pic>
      <p:pic>
        <p:nvPicPr>
          <p:cNvPr id="21" name="Picture 20" descr="bib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799217"/>
            <a:ext cx="1357975" cy="1357975"/>
          </a:xfrm>
          <a:prstGeom prst="rect">
            <a:avLst/>
          </a:prstGeom>
        </p:spPr>
      </p:pic>
      <p:pic>
        <p:nvPicPr>
          <p:cNvPr id="22" name="Picture 21" descr="church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5306144"/>
            <a:ext cx="1219200" cy="1219200"/>
          </a:xfrm>
          <a:prstGeom prst="rect">
            <a:avLst/>
          </a:prstGeom>
        </p:spPr>
      </p:pic>
      <p:sp>
        <p:nvSpPr>
          <p:cNvPr id="23" name="Plus 22"/>
          <p:cNvSpPr/>
          <p:nvPr/>
        </p:nvSpPr>
        <p:spPr>
          <a:xfrm>
            <a:off x="4716016" y="3933056"/>
            <a:ext cx="864096" cy="864096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5coin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3717032"/>
            <a:ext cx="1358620" cy="1358620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179512" y="260648"/>
            <a:ext cx="1800200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lv-LV" sz="3600" dirty="0" smtClean="0"/>
              <a:t>Ēdot    1x dienā, dzerot ūdeni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10" grpId="0" animBg="1"/>
      <p:bldP spid="12" grpId="0" animBg="1"/>
      <p:bldP spid="13" grpId="0" animBg="1"/>
      <p:bldP spid="18" grpId="0" animBg="1"/>
      <p:bldP spid="23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18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90835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Mt.6:16-18 </a:t>
            </a:r>
            <a:r>
              <a:rPr lang="lv-LV" sz="3600" b="1" dirty="0" smtClean="0"/>
              <a:t>Gavēnis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014983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lv-LV" sz="4000" baseline="30000" dirty="0" smtClean="0"/>
              <a:t>16</a:t>
            </a:r>
            <a:r>
              <a:rPr lang="lv-LV" sz="4000" dirty="0" smtClean="0"/>
              <a:t> Kad jūs gavējat, neesiet nīgri kā liekuļi, kas rāda drūmu seju, lai rādītos cilvēkiem kā gavētāji. Patiesi es jums saku: tie savu algu jau saņēmuši. </a:t>
            </a:r>
            <a:r>
              <a:rPr lang="lv-LV" sz="4000" baseline="30000" dirty="0" smtClean="0"/>
              <a:t>17</a:t>
            </a:r>
            <a:r>
              <a:rPr lang="lv-LV" sz="4000" dirty="0" smtClean="0"/>
              <a:t> Bet, kad tu gavē, svaidi savu galvu ar eļļu un mazgā savu seju, </a:t>
            </a:r>
            <a:r>
              <a:rPr lang="lv-LV" sz="4000" baseline="30000" dirty="0" smtClean="0"/>
              <a:t>18</a:t>
            </a:r>
            <a:r>
              <a:rPr lang="lv-LV" sz="4000" dirty="0" smtClean="0"/>
              <a:t> ka tu nerādies kā gavētājs cilvēkiem, bet savam Tēvam apslēptībā, un tavs Tēvs, kas redz apslēptībā, tevi atalgos.</a:t>
            </a:r>
            <a:r>
              <a:rPr lang="lv-LV" sz="4000" b="1" dirty="0" smtClean="0"/>
              <a:t> </a:t>
            </a:r>
            <a:endParaRPr lang="lv-LV" sz="4000" dirty="0" smtClean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18</a:t>
            </a:r>
            <a:r>
              <a:rPr lang="lv-LV" sz="2000" dirty="0" smtClean="0"/>
              <a:t>.feb.2024.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Kas nav </a:t>
            </a:r>
            <a:r>
              <a:rPr lang="lv-LV" b="1" dirty="0" err="1" smtClean="0">
                <a:solidFill>
                  <a:schemeClr val="tx1"/>
                </a:solidFill>
              </a:rPr>
              <a:t>biblisks</a:t>
            </a:r>
            <a:r>
              <a:rPr lang="lv-LV" b="1" dirty="0" smtClean="0">
                <a:solidFill>
                  <a:schemeClr val="tx1"/>
                </a:solidFill>
              </a:rPr>
              <a:t> gavēnis?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6" name="Picture 2" descr="Attēlu rezultāti vaicājumam “fasting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120680" cy="4926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ounded Rectangle 7"/>
          <p:cNvSpPr/>
          <p:nvPr/>
        </p:nvSpPr>
        <p:spPr>
          <a:xfrm>
            <a:off x="1152128" y="980728"/>
            <a:ext cx="1979712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Diēta</a:t>
            </a:r>
            <a:endParaRPr lang="en-US" sz="4400" dirty="0"/>
          </a:p>
        </p:txBody>
      </p:sp>
      <p:pic>
        <p:nvPicPr>
          <p:cNvPr id="9" name="Picture 8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6024" y="764704"/>
            <a:ext cx="1115616" cy="111561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652120" y="980728"/>
            <a:ext cx="331236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Badošanās</a:t>
            </a:r>
            <a:endParaRPr lang="en-US" sz="4400" dirty="0"/>
          </a:p>
        </p:txBody>
      </p:sp>
      <p:pic>
        <p:nvPicPr>
          <p:cNvPr id="11" name="Picture 10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764704"/>
            <a:ext cx="1115616" cy="1115616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2339752" y="5589240"/>
            <a:ext cx="5040560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Ēdienu šķirošana</a:t>
            </a:r>
            <a:endParaRPr lang="en-US" sz="4400" dirty="0"/>
          </a:p>
        </p:txBody>
      </p:sp>
      <p:pic>
        <p:nvPicPr>
          <p:cNvPr id="14" name="Picture 13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5373216"/>
            <a:ext cx="1115616" cy="1115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10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avēnī – neēst gaļu un otru latvieti? Kāda ir gavēņa dziļākā nozīme |  Veselam.l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103620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Kas ir gavēnis?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2555776" y="980728"/>
            <a:ext cx="6336704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laiku</a:t>
            </a:r>
            <a:r>
              <a:rPr lang="lv-LV" sz="3600" dirty="0" smtClean="0"/>
              <a:t>, ko </a:t>
            </a:r>
            <a:r>
              <a:rPr lang="lv-LV" sz="3600" b="1" dirty="0" smtClean="0"/>
              <a:t>veltī</a:t>
            </a:r>
            <a:r>
              <a:rPr lang="lv-LV" sz="3600" dirty="0" smtClean="0"/>
              <a:t> parasti </a:t>
            </a:r>
            <a:r>
              <a:rPr lang="lv-LV" sz="3600" b="1" dirty="0" smtClean="0"/>
              <a:t>ēšanai</a:t>
            </a:r>
            <a:r>
              <a:rPr lang="lv-LV" sz="3600" dirty="0" smtClean="0"/>
              <a:t> (gatavošanai) </a:t>
            </a:r>
            <a:r>
              <a:rPr lang="lv-LV" sz="3600" b="1" dirty="0" smtClean="0"/>
              <a:t>novirzīt: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827584" y="2852936"/>
            <a:ext cx="331236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1.Lūgšanai</a:t>
            </a:r>
            <a:endParaRPr lang="en-US" sz="4400" dirty="0"/>
          </a:p>
        </p:txBody>
      </p:sp>
      <p:sp>
        <p:nvSpPr>
          <p:cNvPr id="12" name="Rounded Rectangle 11"/>
          <p:cNvSpPr/>
          <p:nvPr/>
        </p:nvSpPr>
        <p:spPr>
          <a:xfrm>
            <a:off x="1331640" y="4149080"/>
            <a:ext cx="3168352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2. Bībelei</a:t>
            </a:r>
            <a:endParaRPr lang="en-US" sz="4400" dirty="0"/>
          </a:p>
        </p:txBody>
      </p:sp>
      <p:sp>
        <p:nvSpPr>
          <p:cNvPr id="13" name="Rounded Rectangle 12"/>
          <p:cNvSpPr/>
          <p:nvPr/>
        </p:nvSpPr>
        <p:spPr>
          <a:xfrm>
            <a:off x="1331640" y="5805264"/>
            <a:ext cx="5040560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3.Dievkalpojumam</a:t>
            </a:r>
            <a:endParaRPr lang="en-US" sz="4400" dirty="0"/>
          </a:p>
        </p:txBody>
      </p:sp>
      <p:sp>
        <p:nvSpPr>
          <p:cNvPr id="18" name="Rounded Rectangle 17"/>
          <p:cNvSpPr/>
          <p:nvPr/>
        </p:nvSpPr>
        <p:spPr>
          <a:xfrm>
            <a:off x="5724128" y="2996952"/>
            <a:ext cx="3168352" cy="27363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Ietaupīto naudu ziedo nabagiem</a:t>
            </a:r>
            <a:endParaRPr lang="en-US" sz="4400" dirty="0"/>
          </a:p>
        </p:txBody>
      </p:sp>
      <p:pic>
        <p:nvPicPr>
          <p:cNvPr id="20" name="Picture 19" descr="pra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64904"/>
            <a:ext cx="1224136" cy="1224136"/>
          </a:xfrm>
          <a:prstGeom prst="rect">
            <a:avLst/>
          </a:prstGeom>
        </p:spPr>
      </p:pic>
      <p:pic>
        <p:nvPicPr>
          <p:cNvPr id="21" name="Picture 20" descr="bib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799217"/>
            <a:ext cx="1357975" cy="1357975"/>
          </a:xfrm>
          <a:prstGeom prst="rect">
            <a:avLst/>
          </a:prstGeom>
        </p:spPr>
      </p:pic>
      <p:pic>
        <p:nvPicPr>
          <p:cNvPr id="22" name="Picture 21" descr="church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5306144"/>
            <a:ext cx="1219200" cy="1219200"/>
          </a:xfrm>
          <a:prstGeom prst="rect">
            <a:avLst/>
          </a:prstGeom>
        </p:spPr>
      </p:pic>
      <p:sp>
        <p:nvSpPr>
          <p:cNvPr id="23" name="Plus 22"/>
          <p:cNvSpPr/>
          <p:nvPr/>
        </p:nvSpPr>
        <p:spPr>
          <a:xfrm>
            <a:off x="4716016" y="3933056"/>
            <a:ext cx="864096" cy="864096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5coin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3717032"/>
            <a:ext cx="1358620" cy="1358620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179512" y="260648"/>
            <a:ext cx="1800200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lv-LV" sz="3600" dirty="0" smtClean="0"/>
              <a:t>Ēdot    1x dienā, dzerot ūdeni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10" grpId="0" animBg="1"/>
      <p:bldP spid="12" grpId="0" animBg="1"/>
      <p:bldP spid="13" grpId="0" animBg="1"/>
      <p:bldP spid="18" grpId="0" animBg="1"/>
      <p:bldP spid="23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Why Do Some People Approach Yom Kippur as a Day of Celebration? - Jew in  the C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217025" cy="5589240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Gavēnis Vecā derībā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179512" y="4005064"/>
            <a:ext cx="8784976" cy="28083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lv-LV" sz="2800" dirty="0" smtClean="0"/>
              <a:t>“</a:t>
            </a:r>
            <a:r>
              <a:rPr lang="lv-LV" sz="2800" i="1" dirty="0" smtClean="0"/>
              <a:t>Un </a:t>
            </a:r>
            <a:r>
              <a:rPr lang="lv-LV" sz="2800" i="1" dirty="0" smtClean="0"/>
              <a:t>tas lai jums ir par mūžīgu likumu: </a:t>
            </a:r>
            <a:r>
              <a:rPr lang="lv-LV" sz="2800" i="1" dirty="0" smtClean="0"/>
              <a:t>7.mēneša 10.dienā </a:t>
            </a:r>
            <a:r>
              <a:rPr lang="lv-LV" sz="2800" i="1" dirty="0" smtClean="0"/>
              <a:t>jums būs savas dvēseles pakļaut gavēnim un jums nebūs strādāt nekādu darbu - nedz iedzimtajam, nedz svešiniekam, kas mīt jūsu vidū, jo šinī dienā tiek izdarīta salīdzināšana jūsu labad, lai šķīstītu jūs; un jūs būsiet šķīsti no visiem saviem grēkiem Tā Kunga priekšā</a:t>
            </a:r>
            <a:r>
              <a:rPr lang="lv-LV" sz="2800" i="1" dirty="0" smtClean="0"/>
              <a:t>.</a:t>
            </a:r>
            <a:r>
              <a:rPr lang="lv-LV" sz="2800" dirty="0" smtClean="0"/>
              <a:t>” (3.Moz.16:29-30)</a:t>
            </a:r>
            <a:endParaRPr lang="en-US" sz="2800" dirty="0"/>
          </a:p>
        </p:txBody>
      </p:sp>
      <p:sp>
        <p:nvSpPr>
          <p:cNvPr id="12" name="Rounded Rectangle 11"/>
          <p:cNvSpPr/>
          <p:nvPr/>
        </p:nvSpPr>
        <p:spPr>
          <a:xfrm>
            <a:off x="467544" y="836712"/>
            <a:ext cx="2664296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Obligāts gavēnis</a:t>
            </a:r>
            <a:endParaRPr lang="en-US" sz="4400" dirty="0"/>
          </a:p>
        </p:txBody>
      </p:sp>
      <p:sp>
        <p:nvSpPr>
          <p:cNvPr id="13" name="Rounded Rectangle 12"/>
          <p:cNvSpPr/>
          <p:nvPr/>
        </p:nvSpPr>
        <p:spPr>
          <a:xfrm>
            <a:off x="6516216" y="908720"/>
            <a:ext cx="2448272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1 diena gadā</a:t>
            </a:r>
            <a:endParaRPr lang="en-US" sz="4400" dirty="0"/>
          </a:p>
        </p:txBody>
      </p:sp>
      <p:sp>
        <p:nvSpPr>
          <p:cNvPr id="14" name="Equal 13"/>
          <p:cNvSpPr/>
          <p:nvPr/>
        </p:nvSpPr>
        <p:spPr>
          <a:xfrm>
            <a:off x="3995936" y="1196752"/>
            <a:ext cx="720080" cy="648072"/>
          </a:xfrm>
          <a:prstGeom prst="mathEqua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Gavēnis nav spēle ar ēdienu. No kā atteikties gavēnī un rīcības jēga |  Veselam.l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103620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Brīvprātīgais gavēnis VD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179512" y="4365104"/>
            <a:ext cx="8784976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dirty="0" smtClean="0"/>
              <a:t>Ķēniņš Dāvids gavēja, kad ļoti lūdza Dievu skumjās par </a:t>
            </a:r>
            <a:r>
              <a:rPr lang="lv-LV" sz="3200" b="1" dirty="0" smtClean="0"/>
              <a:t>saslimušo bērnu </a:t>
            </a:r>
            <a:r>
              <a:rPr lang="lv-LV" sz="3200" dirty="0" smtClean="0"/>
              <a:t>(</a:t>
            </a:r>
            <a:r>
              <a:rPr lang="lv-LV" sz="3200" dirty="0" smtClean="0"/>
              <a:t>2.Sam.12:16)</a:t>
            </a:r>
            <a:endParaRPr lang="en-US" sz="3200" dirty="0"/>
          </a:p>
        </p:txBody>
      </p:sp>
      <p:sp>
        <p:nvSpPr>
          <p:cNvPr id="9" name="Rounded Rectangle 8"/>
          <p:cNvSpPr/>
          <p:nvPr/>
        </p:nvSpPr>
        <p:spPr>
          <a:xfrm>
            <a:off x="1403648" y="2996952"/>
            <a:ext cx="5688632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dirty="0" smtClean="0"/>
              <a:t>Reizēm </a:t>
            </a:r>
            <a:r>
              <a:rPr lang="lv-LV" sz="3200" dirty="0" smtClean="0"/>
              <a:t>gavēja </a:t>
            </a:r>
            <a:r>
              <a:rPr lang="lv-LV" sz="3200" dirty="0" smtClean="0"/>
              <a:t>saslimušā draugi un ģimene (</a:t>
            </a:r>
            <a:r>
              <a:rPr lang="lv-LV" sz="3200" dirty="0" smtClean="0"/>
              <a:t>Ps.35:13)</a:t>
            </a:r>
            <a:endParaRPr lang="en-US" sz="3200" dirty="0"/>
          </a:p>
        </p:txBody>
      </p:sp>
      <p:sp>
        <p:nvSpPr>
          <p:cNvPr id="10" name="Rounded Rectangle 9"/>
          <p:cNvSpPr/>
          <p:nvPr/>
        </p:nvSpPr>
        <p:spPr>
          <a:xfrm>
            <a:off x="251520" y="5517232"/>
            <a:ext cx="8712968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dirty="0" err="1" smtClean="0"/>
              <a:t>Daniēls</a:t>
            </a:r>
            <a:r>
              <a:rPr lang="lv-LV" sz="3200" dirty="0" smtClean="0"/>
              <a:t> un </a:t>
            </a:r>
            <a:r>
              <a:rPr lang="lv-LV" sz="3200" dirty="0" err="1" smtClean="0"/>
              <a:t>Nehemija</a:t>
            </a:r>
            <a:r>
              <a:rPr lang="lv-LV" sz="3200" dirty="0" smtClean="0"/>
              <a:t> gavēja par </a:t>
            </a:r>
            <a:r>
              <a:rPr lang="lv-LV" sz="3200" b="1" dirty="0" smtClean="0"/>
              <a:t>Jeruzalemes izpostīšanu </a:t>
            </a:r>
            <a:r>
              <a:rPr lang="lv-LV" sz="3200" dirty="0" smtClean="0"/>
              <a:t>(Dan.9:3), </a:t>
            </a:r>
            <a:r>
              <a:rPr lang="lv-LV" sz="3200" dirty="0" smtClean="0"/>
              <a:t>(Neh.1:4)</a:t>
            </a:r>
            <a:endParaRPr lang="en-US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251520" y="2060848"/>
            <a:ext cx="288032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b="1" dirty="0" smtClean="0"/>
              <a:t>Kara draudi</a:t>
            </a:r>
            <a:endParaRPr lang="en-US" sz="36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899592" y="836712"/>
            <a:ext cx="7200800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dirty="0" smtClean="0"/>
              <a:t>Kad vajadzēja izlūgties </a:t>
            </a:r>
            <a:r>
              <a:rPr lang="lv-LV" sz="3200" b="1" dirty="0" smtClean="0"/>
              <a:t>īpašu Dieva palīdzību</a:t>
            </a:r>
            <a:r>
              <a:rPr lang="lv-LV" sz="3200" dirty="0" smtClean="0"/>
              <a:t> vai </a:t>
            </a:r>
            <a:r>
              <a:rPr lang="lv-LV" sz="3200" b="1" dirty="0" smtClean="0"/>
              <a:t>gudrību</a:t>
            </a:r>
            <a:r>
              <a:rPr lang="lv-LV" sz="3200" dirty="0" smtClean="0"/>
              <a:t> kādā situācijā.</a:t>
            </a:r>
            <a:endParaRPr lang="en-US" sz="3200" dirty="0"/>
          </a:p>
        </p:txBody>
      </p:sp>
      <p:sp>
        <p:nvSpPr>
          <p:cNvPr id="16" name="Rounded Rectangle 15"/>
          <p:cNvSpPr/>
          <p:nvPr/>
        </p:nvSpPr>
        <p:spPr>
          <a:xfrm>
            <a:off x="3635896" y="2060848"/>
            <a:ext cx="2376264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b="1" dirty="0" smtClean="0"/>
              <a:t>Sausums</a:t>
            </a:r>
            <a:endParaRPr lang="en-US" sz="3600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6804248" y="2060848"/>
            <a:ext cx="1656184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600" b="1" dirty="0" smtClean="0"/>
              <a:t>Bads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3424"/>
            <a:ext cx="925817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G</a:t>
            </a:r>
            <a:r>
              <a:rPr lang="lv-LV" b="1" dirty="0" smtClean="0">
                <a:solidFill>
                  <a:schemeClr val="tx1"/>
                </a:solidFill>
              </a:rPr>
              <a:t>avēnis Vecā derībā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899592" y="836712"/>
            <a:ext cx="7056784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Farizeji</a:t>
            </a:r>
            <a:r>
              <a:rPr lang="lv-LV" sz="3200" dirty="0" smtClean="0"/>
              <a:t> brīvprātīgi gavēja </a:t>
            </a:r>
            <a:r>
              <a:rPr lang="lv-LV" sz="3200" b="1" dirty="0" smtClean="0"/>
              <a:t>2x nedēļā</a:t>
            </a:r>
            <a:r>
              <a:rPr lang="lv-LV" sz="3200" dirty="0" smtClean="0"/>
              <a:t>, </a:t>
            </a:r>
            <a:r>
              <a:rPr lang="lv-LV" sz="3200" b="1" dirty="0" smtClean="0"/>
              <a:t>pirmdienās</a:t>
            </a:r>
            <a:r>
              <a:rPr lang="lv-LV" sz="3200" dirty="0" smtClean="0"/>
              <a:t> un </a:t>
            </a:r>
            <a:r>
              <a:rPr lang="lv-LV" sz="3200" b="1" dirty="0" smtClean="0"/>
              <a:t>ceturtdienās</a:t>
            </a:r>
            <a:r>
              <a:rPr lang="lv-LV" sz="3200" dirty="0" smtClean="0"/>
              <a:t>.</a:t>
            </a:r>
            <a:endParaRPr lang="en-US" sz="3200" dirty="0"/>
          </a:p>
        </p:txBody>
      </p:sp>
      <p:sp>
        <p:nvSpPr>
          <p:cNvPr id="9" name="Rounded Rectangle 8"/>
          <p:cNvSpPr/>
          <p:nvPr/>
        </p:nvSpPr>
        <p:spPr>
          <a:xfrm>
            <a:off x="179512" y="1916832"/>
            <a:ext cx="8784976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dirty="0" smtClean="0"/>
              <a:t>Ebreju valodā “gavēšanai” izmantotie vārdi ir vai nu </a:t>
            </a:r>
            <a:r>
              <a:rPr lang="lv-LV" sz="3200" i="1" dirty="0" err="1" smtClean="0"/>
              <a:t>tsom</a:t>
            </a:r>
            <a:r>
              <a:rPr lang="lv-LV" sz="3200" dirty="0" smtClean="0"/>
              <a:t>, kas nozīmē “</a:t>
            </a:r>
            <a:r>
              <a:rPr lang="lv-LV" sz="3200" b="1" dirty="0" smtClean="0"/>
              <a:t>atturēšanos no ēdiena</a:t>
            </a:r>
            <a:r>
              <a:rPr lang="lv-LV" sz="3200" dirty="0" smtClean="0"/>
              <a:t>”, jeb </a:t>
            </a:r>
            <a:r>
              <a:rPr lang="lv-LV" sz="3200" i="1" dirty="0" err="1" smtClean="0"/>
              <a:t>tạ’anith</a:t>
            </a:r>
            <a:r>
              <a:rPr lang="lv-LV" sz="3200" dirty="0" smtClean="0"/>
              <a:t> – “</a:t>
            </a:r>
            <a:r>
              <a:rPr lang="lv-LV" sz="3200" b="1" dirty="0" smtClean="0"/>
              <a:t>sevis apbēdināšana</a:t>
            </a:r>
            <a:r>
              <a:rPr lang="lv-LV" sz="3200" dirty="0" smtClean="0"/>
              <a:t>”.</a:t>
            </a:r>
            <a:endParaRPr lang="lv-LV" sz="3200" dirty="0"/>
          </a:p>
        </p:txBody>
      </p:sp>
      <p:sp>
        <p:nvSpPr>
          <p:cNvPr id="10" name="Rounded Rectangle 9"/>
          <p:cNvSpPr/>
          <p:nvPr/>
        </p:nvSpPr>
        <p:spPr>
          <a:xfrm>
            <a:off x="683568" y="3356992"/>
            <a:ext cx="7992888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Jūdi</a:t>
            </a:r>
            <a:r>
              <a:rPr lang="lv-LV" sz="3200" dirty="0" smtClean="0"/>
              <a:t> nekad </a:t>
            </a:r>
            <a:r>
              <a:rPr lang="lv-LV" sz="3200" b="1" dirty="0" smtClean="0"/>
              <a:t>negavēja sabatā</a:t>
            </a:r>
            <a:r>
              <a:rPr lang="lv-LV" sz="3200" dirty="0" smtClean="0"/>
              <a:t>, jo tas viņiem nozīmēja Dieva doto </a:t>
            </a:r>
            <a:r>
              <a:rPr lang="lv-LV" sz="3200" b="1" dirty="0" smtClean="0"/>
              <a:t>svētku dienu</a:t>
            </a:r>
            <a:r>
              <a:rPr lang="lv-LV" sz="3200" dirty="0" smtClean="0"/>
              <a:t>.</a:t>
            </a:r>
            <a:endParaRPr lang="en-US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179512" y="4437112"/>
            <a:ext cx="8784976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dirty="0" smtClean="0"/>
              <a:t>Gavēšana nebija tikai ierobežošana attiecībā uz </a:t>
            </a:r>
            <a:r>
              <a:rPr lang="lv-LV" sz="3200" b="1" dirty="0" smtClean="0"/>
              <a:t>ēdienu</a:t>
            </a:r>
            <a:r>
              <a:rPr lang="lv-LV" sz="3200" dirty="0" smtClean="0"/>
              <a:t>, </a:t>
            </a:r>
            <a:r>
              <a:rPr lang="lv-LV" sz="3200" b="1" dirty="0" smtClean="0"/>
              <a:t>dzērienu</a:t>
            </a:r>
            <a:r>
              <a:rPr lang="lv-LV" sz="3200" dirty="0" smtClean="0"/>
              <a:t> un </a:t>
            </a:r>
            <a:r>
              <a:rPr lang="lv-LV" sz="3200" b="1" dirty="0" smtClean="0"/>
              <a:t>gulēšanu</a:t>
            </a:r>
            <a:r>
              <a:rPr lang="lv-LV" sz="3200" dirty="0" smtClean="0"/>
              <a:t>, bet arī uz </a:t>
            </a:r>
            <a:r>
              <a:rPr lang="lv-LV" sz="3200" b="1" dirty="0" smtClean="0"/>
              <a:t>atpūtu</a:t>
            </a:r>
            <a:r>
              <a:rPr lang="lv-LV" sz="3200" dirty="0" smtClean="0"/>
              <a:t>, </a:t>
            </a:r>
            <a:r>
              <a:rPr lang="lv-LV" sz="3200" b="1" dirty="0" smtClean="0"/>
              <a:t>izklaidi</a:t>
            </a:r>
            <a:r>
              <a:rPr lang="lv-LV" sz="3200" dirty="0" smtClean="0"/>
              <a:t>, </a:t>
            </a:r>
            <a:r>
              <a:rPr lang="lv-LV" sz="3200" b="1" dirty="0" smtClean="0"/>
              <a:t>draugiem</a:t>
            </a:r>
            <a:r>
              <a:rPr lang="lv-LV" sz="3200" dirty="0" smtClean="0"/>
              <a:t> un uz itin visu, ko </a:t>
            </a:r>
            <a:r>
              <a:rPr lang="lv-LV" sz="3200" b="1" dirty="0" smtClean="0"/>
              <a:t>bauda tava miesa</a:t>
            </a:r>
            <a:r>
              <a:rPr lang="lv-LV" sz="3200" dirty="0" smtClean="0"/>
              <a:t>. </a:t>
            </a:r>
            <a:r>
              <a:rPr lang="lv-LV" sz="3200" b="1" dirty="0" smtClean="0"/>
              <a:t>Gavēt</a:t>
            </a:r>
            <a:r>
              <a:rPr lang="lv-LV" sz="3200" dirty="0" smtClean="0"/>
              <a:t> nozīmē </a:t>
            </a:r>
            <a:r>
              <a:rPr lang="lv-LV" sz="3200" b="1" dirty="0" smtClean="0"/>
              <a:t>atturēties</a:t>
            </a:r>
            <a:r>
              <a:rPr lang="lv-LV" sz="3200" dirty="0" smtClean="0"/>
              <a:t> no visām šīm lietām.</a:t>
            </a:r>
            <a:endParaRPr lang="lv-LV" sz="3200" dirty="0"/>
          </a:p>
        </p:txBody>
      </p:sp>
      <p:sp>
        <p:nvSpPr>
          <p:cNvPr id="21506" name="AutoShape 2" descr="Gavēnis ne tikai ķermenim, bet arī prātam — San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AutoShape 4" descr="Gavēnis ne tikai ķermenim, bet arī prātam — San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iblos - Ko mūsdienās nozīmē gavēnis"/>
          <p:cNvPicPr>
            <a:picLocks noChangeAspect="1" noChangeArrowheads="1"/>
          </p:cNvPicPr>
          <p:nvPr/>
        </p:nvPicPr>
        <p:blipFill>
          <a:blip r:embed="rId2" cstate="print"/>
          <a:srcRect r="7642"/>
          <a:stretch>
            <a:fillRect/>
          </a:stretch>
        </p:blipFill>
        <p:spPr bwMode="auto">
          <a:xfrm>
            <a:off x="0" y="789704"/>
            <a:ext cx="9144000" cy="6068296"/>
          </a:xfrm>
          <a:prstGeom prst="rect">
            <a:avLst/>
          </a:prstGeom>
          <a:noFill/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700" i="1" dirty="0" smtClean="0"/>
              <a:t>K</a:t>
            </a:r>
            <a:r>
              <a:rPr lang="lv-LV" sz="2700" i="1" dirty="0" smtClean="0"/>
              <a:t>ad Jēzus 40 </a:t>
            </a:r>
            <a:r>
              <a:rPr lang="lv-LV" sz="2700" i="1" dirty="0" smtClean="0"/>
              <a:t>dienas un </a:t>
            </a:r>
            <a:r>
              <a:rPr lang="lv-LV" sz="2700" i="1" dirty="0" smtClean="0"/>
              <a:t>40 </a:t>
            </a:r>
            <a:r>
              <a:rPr lang="lv-LV" sz="2700" i="1" dirty="0" smtClean="0"/>
              <a:t>naktis bija gavējis, tad Tam gribējās ēst</a:t>
            </a:r>
            <a:r>
              <a:rPr lang="lv-LV" sz="2700" i="1" dirty="0" smtClean="0"/>
              <a:t>. Un </a:t>
            </a:r>
            <a:r>
              <a:rPr lang="lv-LV" sz="2700" i="1" dirty="0" smtClean="0"/>
              <a:t>kārdinātājs piestājās pie Viņa </a:t>
            </a:r>
            <a:r>
              <a:rPr lang="lv-LV" sz="2700" i="1" dirty="0" smtClean="0"/>
              <a:t>(Mt.4:2-3)</a:t>
            </a:r>
            <a:endParaRPr lang="lv-LV" sz="2700" i="1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Jēzus par gavēni: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51520" y="1916832"/>
            <a:ext cx="3960440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Jēzus 40 dienas neēda un nedzēra</a:t>
            </a:r>
            <a:endParaRPr lang="en-US" sz="3200" dirty="0"/>
          </a:p>
        </p:txBody>
      </p:sp>
      <p:sp>
        <p:nvSpPr>
          <p:cNvPr id="12" name="Rounded Rectangle 11"/>
          <p:cNvSpPr/>
          <p:nvPr/>
        </p:nvSpPr>
        <p:spPr>
          <a:xfrm>
            <a:off x="323528" y="3501008"/>
            <a:ext cx="3888432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tad sekoja sātana kārdinājumi</a:t>
            </a:r>
            <a:endParaRPr lang="en-US" sz="3200" dirty="0"/>
          </a:p>
        </p:txBody>
      </p:sp>
      <p:sp>
        <p:nvSpPr>
          <p:cNvPr id="13" name="Rounded Rectangle 12"/>
          <p:cNvSpPr/>
          <p:nvPr/>
        </p:nvSpPr>
        <p:spPr>
          <a:xfrm>
            <a:off x="683568" y="5661248"/>
            <a:ext cx="7776864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Gavējot arī mēs, tiekam pakļauti kārdinājumiem un varam krist grēkā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10" grpId="0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16</a:t>
            </a:r>
            <a:r>
              <a:rPr lang="lv-LV" sz="2700" i="1" dirty="0" smtClean="0"/>
              <a:t> Kad jūs gavējat, neesiet nīgri kā liekuļi, kas rāda drūmu seju, lai rādītos cilvēkiem kā gavētāji. Patiesi es jums saku: tie savu algu jau saņēmuši. 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47108" name="Picture 4" descr="Attēlu rezultāti vaicājumam “old testament fasting”"/>
          <p:cNvPicPr>
            <a:picLocks noChangeAspect="1" noChangeArrowheads="1"/>
          </p:cNvPicPr>
          <p:nvPr/>
        </p:nvPicPr>
        <p:blipFill>
          <a:blip r:embed="rId2" cstate="print"/>
          <a:srcRect r="11504"/>
          <a:stretch>
            <a:fillRect/>
          </a:stretch>
        </p:blipFill>
        <p:spPr bwMode="auto">
          <a:xfrm>
            <a:off x="0" y="1919545"/>
            <a:ext cx="9144000" cy="4938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Jēzus par gavēni: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55576" y="2348880"/>
            <a:ext cx="3960440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Lielākā problēma </a:t>
            </a:r>
            <a:r>
              <a:rPr lang="lv-LV" sz="3200" dirty="0" smtClean="0"/>
              <a:t>- </a:t>
            </a:r>
            <a:r>
              <a:rPr lang="lv-LV" sz="3200" b="1" dirty="0" smtClean="0"/>
              <a:t>KĀ </a:t>
            </a:r>
            <a:r>
              <a:rPr lang="lv-LV" sz="3200" b="1" dirty="0" smtClean="0"/>
              <a:t>jūdi gavēja!</a:t>
            </a:r>
            <a:endParaRPr lang="en-US" sz="3200" dirty="0"/>
          </a:p>
        </p:txBody>
      </p:sp>
      <p:sp>
        <p:nvSpPr>
          <p:cNvPr id="12" name="Rounded Rectangle 11"/>
          <p:cNvSpPr/>
          <p:nvPr/>
        </p:nvSpPr>
        <p:spPr>
          <a:xfrm>
            <a:off x="323528" y="3861048"/>
            <a:ext cx="4968552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Nevis lai tuvotos Dievam, bet lai izrādītos</a:t>
            </a:r>
            <a:endParaRPr lang="en-US" sz="3200" dirty="0"/>
          </a:p>
        </p:txBody>
      </p:sp>
      <p:sp>
        <p:nvSpPr>
          <p:cNvPr id="13" name="Rounded Rectangle 12"/>
          <p:cNvSpPr/>
          <p:nvPr/>
        </p:nvSpPr>
        <p:spPr>
          <a:xfrm>
            <a:off x="323528" y="5229200"/>
            <a:ext cx="4752528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320"/>
              </a:lnSpc>
            </a:pPr>
            <a:r>
              <a:rPr lang="lv-LV" sz="3200" b="1" dirty="0" smtClean="0"/>
              <a:t>Apspieda savus darbiniekus un vergus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10" grpId="0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4126</TotalTime>
  <Words>863</Words>
  <Application>Microsoft Office PowerPoint</Application>
  <PresentationFormat>On-screen Show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Mt.6:16-21 Gavēnis</vt:lpstr>
      <vt:lpstr>Mt.6:16-18 Gavēnis</vt:lpstr>
      <vt:lpstr>Kas nav biblisks gavēnis?</vt:lpstr>
      <vt:lpstr>Kas ir gavēnis?</vt:lpstr>
      <vt:lpstr>Gavēnis Vecā derībā</vt:lpstr>
      <vt:lpstr>Brīvprātīgais gavēnis VD</vt:lpstr>
      <vt:lpstr>Gavēnis Vecā derībā</vt:lpstr>
      <vt:lpstr>Jēzus par gavēni:</vt:lpstr>
      <vt:lpstr>Jēzus par gavēni:</vt:lpstr>
      <vt:lpstr>Dievam netīkams gavēnis</vt:lpstr>
      <vt:lpstr>Jēzus par gavēni:</vt:lpstr>
      <vt:lpstr>Didahē par gavēni 1.gs.</vt:lpstr>
      <vt:lpstr>Gavēņa prakse viduslaikos</vt:lpstr>
      <vt:lpstr>Luters par gavēni:</vt:lpstr>
      <vt:lpstr>Lielais gavēnis</vt:lpstr>
      <vt:lpstr>Lielais gavēnis</vt:lpstr>
      <vt:lpstr>Kas ir gavēnis?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102</cp:revision>
  <dcterms:created xsi:type="dcterms:W3CDTF">2010-10-07T14:46:11Z</dcterms:created>
  <dcterms:modified xsi:type="dcterms:W3CDTF">2024-02-18T17:07:33Z</dcterms:modified>
</cp:coreProperties>
</file>